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047" r:id="rId2"/>
    <p:sldId id="2348" r:id="rId3"/>
    <p:sldId id="2347" r:id="rId4"/>
    <p:sldId id="2396" r:id="rId5"/>
    <p:sldId id="2388" r:id="rId6"/>
    <p:sldId id="2401" r:id="rId7"/>
    <p:sldId id="2397" r:id="rId8"/>
    <p:sldId id="2398" r:id="rId9"/>
    <p:sldId id="2399" r:id="rId10"/>
    <p:sldId id="2389" r:id="rId11"/>
    <p:sldId id="2402" r:id="rId12"/>
    <p:sldId id="2404" r:id="rId13"/>
    <p:sldId id="2406" r:id="rId14"/>
    <p:sldId id="2405" r:id="rId15"/>
    <p:sldId id="2391" r:id="rId16"/>
    <p:sldId id="2410" r:id="rId17"/>
    <p:sldId id="2407" r:id="rId18"/>
    <p:sldId id="2409" r:id="rId19"/>
    <p:sldId id="2411" r:id="rId20"/>
    <p:sldId id="2400" r:id="rId21"/>
    <p:sldId id="2403" r:id="rId22"/>
    <p:sldId id="2408" r:id="rId23"/>
  </p:sldIdLst>
  <p:sldSz cx="10058400" cy="73152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99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99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99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99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99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6699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6699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6699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6699F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000"/>
    <a:srgbClr val="FF0000"/>
    <a:srgbClr val="CCFF66"/>
    <a:srgbClr val="CCECFF"/>
    <a:srgbClr val="4B3A11"/>
    <a:srgbClr val="1A1100"/>
    <a:srgbClr val="422C00"/>
    <a:srgbClr val="C40000"/>
    <a:srgbClr val="66FF33"/>
    <a:srgbClr val="FF0D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37" d="100"/>
          <a:sy n="37" d="100"/>
        </p:scale>
        <p:origin x="-246" y="-84"/>
      </p:cViewPr>
      <p:guideLst>
        <p:guide orient="horz" pos="4032"/>
        <p:guide orient="horz" pos="1392"/>
        <p:guide orient="horz" pos="1008"/>
        <p:guide pos="3168"/>
        <p:guide pos="576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40" y="-90"/>
      </p:cViewPr>
      <p:guideLst>
        <p:guide orient="horz" pos="3225"/>
        <p:guide pos="223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480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t" anchorCtr="0" compatLnSpc="1">
            <a:prstTxWarp prst="textNoShape">
              <a:avLst/>
            </a:prstTxWarp>
          </a:bodyPr>
          <a:lstStyle>
            <a:lvl1pPr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22" y="1"/>
            <a:ext cx="3075479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t" anchorCtr="0" compatLnSpc="1">
            <a:prstTxWarp prst="textNoShape">
              <a:avLst/>
            </a:prstTxWarp>
          </a:bodyPr>
          <a:lstStyle>
            <a:lvl1pPr algn="r"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4029"/>
            <a:ext cx="3075480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b" anchorCtr="0" compatLnSpc="1">
            <a:prstTxWarp prst="textNoShape">
              <a:avLst/>
            </a:prstTxWarp>
          </a:bodyPr>
          <a:lstStyle>
            <a:lvl1pPr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22" y="9724029"/>
            <a:ext cx="3075479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b" anchorCtr="0" compatLnSpc="1">
            <a:prstTxWarp prst="textNoShape">
              <a:avLst/>
            </a:prstTxWarp>
          </a:bodyPr>
          <a:lstStyle>
            <a:lvl1pPr algn="r"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6A00DB1-F7D8-4B38-B6C9-66564D058C6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480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t" anchorCtr="0" compatLnSpc="1">
            <a:prstTxWarp prst="textNoShape">
              <a:avLst/>
            </a:prstTxWarp>
          </a:bodyPr>
          <a:lstStyle>
            <a:lvl1pPr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22" y="1"/>
            <a:ext cx="3075479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t" anchorCtr="0" compatLnSpc="1">
            <a:prstTxWarp prst="textNoShape">
              <a:avLst/>
            </a:prstTxWarp>
          </a:bodyPr>
          <a:lstStyle>
            <a:lvl1pPr algn="r"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63588"/>
            <a:ext cx="5284788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027" y="4860379"/>
            <a:ext cx="5209248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4029"/>
            <a:ext cx="3075480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b" anchorCtr="0" compatLnSpc="1">
            <a:prstTxWarp prst="textNoShape">
              <a:avLst/>
            </a:prstTxWarp>
          </a:bodyPr>
          <a:lstStyle>
            <a:lvl1pPr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22" y="9724029"/>
            <a:ext cx="3075479" cy="51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64" tIns="48484" rIns="96964" bIns="48484" numCol="1" anchor="b" anchorCtr="0" compatLnSpc="1">
            <a:prstTxWarp prst="textNoShape">
              <a:avLst/>
            </a:prstTxWarp>
          </a:bodyPr>
          <a:lstStyle>
            <a:lvl1pPr algn="r" defTabSz="970575">
              <a:spcBef>
                <a:spcPct val="5000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7ECFFDE-5ABE-4F9E-A93D-A35C83ED7E8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27E04-BD33-453C-BAF1-5E5DE5E31EE1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4700E-B73E-4151-9C1B-1DCE560DEF2C}" type="slidenum">
              <a:rPr lang="en-GB"/>
              <a:pPr/>
              <a:t>10</a:t>
            </a:fld>
            <a:endParaRPr lang="en-GB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6D346-6C2B-4980-B41D-6B64539B84D2}" type="slidenum">
              <a:rPr lang="en-GB"/>
              <a:pPr/>
              <a:t>11</a:t>
            </a:fld>
            <a:endParaRPr lang="en-GB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8D25BBF6-F618-42FF-AC36-023EBDA15DC4}" type="slidenum">
              <a:rPr lang="en-GB" smtClean="0">
                <a:cs typeface="Arial" charset="0"/>
              </a:rPr>
              <a:pPr defTabSz="966667"/>
              <a:t>12</a:t>
            </a:fld>
            <a:endParaRPr lang="en-GB" dirty="0" smtClean="0">
              <a:cs typeface="Arial" charset="0"/>
            </a:endParaRPr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8D25BBF6-F618-42FF-AC36-023EBDA15DC4}" type="slidenum">
              <a:rPr lang="en-GB" smtClean="0">
                <a:cs typeface="Arial" charset="0"/>
              </a:rPr>
              <a:pPr defTabSz="966667"/>
              <a:t>13</a:t>
            </a:fld>
            <a:endParaRPr lang="en-GB" dirty="0" smtClean="0">
              <a:cs typeface="Arial" charset="0"/>
            </a:endParaRPr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8D25BBF6-F618-42FF-AC36-023EBDA15DC4}" type="slidenum">
              <a:rPr lang="en-GB" smtClean="0">
                <a:cs typeface="Arial" charset="0"/>
              </a:rPr>
              <a:pPr defTabSz="966667"/>
              <a:t>14</a:t>
            </a:fld>
            <a:endParaRPr lang="en-GB" dirty="0" smtClean="0">
              <a:cs typeface="Arial" charset="0"/>
            </a:endParaRPr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6D346-6C2B-4980-B41D-6B64539B84D2}" type="slidenum">
              <a:rPr lang="en-GB"/>
              <a:pPr/>
              <a:t>15</a:t>
            </a:fld>
            <a:endParaRPr lang="en-GB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6CBD8-5B38-4D9F-9AE3-13E0C335BDF4}" type="slidenum">
              <a:rPr lang="en-GB"/>
              <a:pPr/>
              <a:t>16</a:t>
            </a:fld>
            <a:endParaRPr lang="en-GB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6CBD8-5B38-4D9F-9AE3-13E0C335BDF4}" type="slidenum">
              <a:rPr lang="en-GB"/>
              <a:pPr/>
              <a:t>17</a:t>
            </a:fld>
            <a:endParaRPr lang="en-GB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6CBD8-5B38-4D9F-9AE3-13E0C335BDF4}" type="slidenum">
              <a:rPr lang="en-GB"/>
              <a:pPr/>
              <a:t>18</a:t>
            </a:fld>
            <a:endParaRPr lang="en-GB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6D346-6C2B-4980-B41D-6B64539B84D2}" type="slidenum">
              <a:rPr lang="en-GB"/>
              <a:pPr/>
              <a:t>19</a:t>
            </a:fld>
            <a:endParaRPr lang="en-GB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76003-0290-4CB7-9272-444110A211F0}" type="slidenum">
              <a:rPr lang="en-GB"/>
              <a:pPr/>
              <a:t>2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72425-54B4-4DCC-8468-5975F46F66BD}" type="slidenum">
              <a:rPr lang="en-GB"/>
              <a:pPr/>
              <a:t>20</a:t>
            </a:fld>
            <a:endParaRPr lang="en-GB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63588"/>
            <a:ext cx="5281613" cy="3840162"/>
          </a:xfrm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027" y="4858741"/>
            <a:ext cx="5209248" cy="4608358"/>
          </a:xfrm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539DF-BEC4-4490-B2E8-91B8E3A060DE}" type="slidenum">
              <a:rPr lang="ar-SA"/>
              <a:pPr/>
              <a:t>21</a:t>
            </a:fld>
            <a:endParaRPr lang="en-ZA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5284788" cy="3843337"/>
          </a:xfrm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789621"/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C4CE8-C53F-461B-AA8E-41E54360395B}" type="slidenum">
              <a:rPr lang="en-GB"/>
              <a:pPr/>
              <a:t>22</a:t>
            </a:fld>
            <a:endParaRPr lang="en-GB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82638"/>
            <a:ext cx="5286375" cy="3844925"/>
          </a:xfrm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658" y="4863651"/>
            <a:ext cx="5162826" cy="4626360"/>
          </a:xfrm>
        </p:spPr>
        <p:txBody>
          <a:bodyPr lIns="95128" tIns="47567" rIns="95128" bIns="47567"/>
          <a:lstStyle/>
          <a:p>
            <a:pPr defTabSz="789621"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7E4F7-A485-40DC-B1CA-A0DFCC88B4EB}" type="slidenum">
              <a:rPr lang="en-GB"/>
              <a:pPr/>
              <a:t>3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CE4A9-5F60-4223-AE07-2B623B7CB543}" type="slidenum">
              <a:rPr lang="en-GB"/>
              <a:pPr/>
              <a:t>4</a:t>
            </a:fld>
            <a:endParaRPr lang="en-GB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3588"/>
            <a:ext cx="5281612" cy="384175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343" y="4860379"/>
            <a:ext cx="5202616" cy="4606722"/>
          </a:xfrm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162CD-DF6C-4642-8C50-194E42823BAB}" type="slidenum">
              <a:rPr lang="en-GB"/>
              <a:pPr/>
              <a:t>5</a:t>
            </a:fld>
            <a:endParaRPr lang="en-GB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3588"/>
            <a:ext cx="5281612" cy="384175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343" y="4860379"/>
            <a:ext cx="5202616" cy="4606722"/>
          </a:xfrm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6D346-6C2B-4980-B41D-6B64539B84D2}" type="slidenum">
              <a:rPr lang="en-GB"/>
              <a:pPr/>
              <a:t>6</a:t>
            </a:fld>
            <a:endParaRPr lang="en-GB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141" tIns="47569" rIns="95141" bIns="4756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CAEF4591-53C3-46D3-8A6B-4F3D02F58B1F}" type="slidenum">
              <a:rPr lang="en-GB" smtClean="0">
                <a:cs typeface="Arial" charset="0"/>
              </a:rPr>
              <a:pPr defTabSz="966667"/>
              <a:t>7</a:t>
            </a:fld>
            <a:endParaRPr lang="en-GB" dirty="0" smtClean="0">
              <a:cs typeface="Arial" charset="0"/>
            </a:endParaRPr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4D565F0D-9CEF-49A7-A9F0-8B0A5AD686D9}" type="slidenum">
              <a:rPr lang="en-GB" smtClean="0">
                <a:cs typeface="Arial" charset="0"/>
              </a:rPr>
              <a:pPr defTabSz="966667"/>
              <a:t>8</a:t>
            </a:fld>
            <a:endParaRPr lang="en-GB" dirty="0" smtClean="0">
              <a:cs typeface="Arial" charset="0"/>
            </a:endParaRPr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667"/>
            <a:fld id="{8D25BBF6-F618-42FF-AC36-023EBDA15DC4}" type="slidenum">
              <a:rPr lang="en-GB" smtClean="0">
                <a:cs typeface="Arial" charset="0"/>
              </a:rPr>
              <a:pPr defTabSz="966667"/>
              <a:t>9</a:t>
            </a:fld>
            <a:endParaRPr lang="en-GB" dirty="0" smtClean="0">
              <a:cs typeface="Arial" charset="0"/>
            </a:endParaRPr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66763"/>
            <a:ext cx="5275262" cy="3836987"/>
          </a:xfrm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00" y="4861155"/>
            <a:ext cx="5680105" cy="4607458"/>
          </a:xfrm>
          <a:noFill/>
          <a:ln/>
        </p:spPr>
        <p:txBody>
          <a:bodyPr lIns="96576" tIns="48289" rIns="96576" bIns="48289"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271713"/>
            <a:ext cx="8550275" cy="1568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144963"/>
            <a:ext cx="7042150" cy="1870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A2FF2-A45E-4524-89A9-C99C7A5B7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06563"/>
            <a:ext cx="9051925" cy="482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6F55B-FE9E-49F7-9E1A-14796454B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293688"/>
            <a:ext cx="2262188" cy="62404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293688"/>
            <a:ext cx="6637337" cy="6240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12B55-6882-4657-9544-CF8BC5341F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238" y="1706563"/>
            <a:ext cx="4449762" cy="233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706563"/>
            <a:ext cx="4449763" cy="233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238" y="4195763"/>
            <a:ext cx="4449762" cy="2338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4195763"/>
            <a:ext cx="4449763" cy="2338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7C4F-1668-4725-8C87-A69EE20B2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3238" y="1706563"/>
            <a:ext cx="9051925" cy="4827587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A371-D2C3-44AD-B72A-40269B477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06563"/>
            <a:ext cx="9051925" cy="4827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5296-6102-445E-AEA5-68FB53909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D78BF-64CC-4BF0-8D36-4077144BC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6563"/>
            <a:ext cx="4449762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06563"/>
            <a:ext cx="4449763" cy="48275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73CCA-3A2C-4CF7-A0B6-0E2607D00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2A6E-4E1D-4FDB-8562-1602AF312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5589-F6DF-47B3-A911-52C323D36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525000" y="68580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59BC-E84D-4E3E-A81A-D0DB66A74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650CA-EC13-4EE2-9DE8-54F5B5EDF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1137-3617-49DB-8F3C-551B940D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400"/>
            </a:gs>
            <a:gs pos="100000">
              <a:srgbClr val="00001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76200" y="265113"/>
            <a:ext cx="9982200" cy="7050087"/>
          </a:xfrm>
          <a:prstGeom prst="rtTriangle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fr-FR" dirty="0">
              <a:latin typeface="Arial" pitchFamily="34" charset="0"/>
              <a:cs typeface="+mn-cs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3200400"/>
            <a:ext cx="100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>
              <a:latin typeface="Arial" pitchFamily="34" charset="0"/>
              <a:cs typeface="+mn-cs"/>
            </a:endParaRPr>
          </a:p>
        </p:txBody>
      </p:sp>
      <p:pic>
        <p:nvPicPr>
          <p:cNvPr id="1029" name="Picture 6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74612"/>
            <a:ext cx="1066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8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25000" y="685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accent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80C48B6-09B6-439F-B295-BE91E6654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e 9"/>
          <p:cNvSpPr/>
          <p:nvPr userDrawn="1"/>
        </p:nvSpPr>
        <p:spPr bwMode="auto">
          <a:xfrm>
            <a:off x="0" y="6096000"/>
            <a:ext cx="685800" cy="1219200"/>
          </a:xfrm>
          <a:prstGeom prst="pie">
            <a:avLst/>
          </a:prstGeom>
          <a:blipFill dpi="0" rotWithShape="1">
            <a:blip r:embed="rId16" cstate="print"/>
            <a:srcRect/>
            <a:tile tx="0" ty="0" sx="100000" sy="100000" flip="x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  <a:defRPr/>
            </a:pP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133600" y="39469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kern="1200" dirty="0" smtClean="0">
                <a:solidFill>
                  <a:srgbClr val="EAEAEA"/>
                </a:solidFill>
                <a:latin typeface="Arial Rounded MT Bold" pitchFamily="34" charset="0"/>
                <a:ea typeface="+mn-ea"/>
                <a:cs typeface="Arial" charset="0"/>
              </a:rPr>
              <a:t>Non-neutral Economic Order and Delays in Promoting Productive capacities in Africa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rgbClr val="EAEAEA"/>
                </a:solidFill>
                <a:latin typeface="Arial Rounded MT Bold" pitchFamily="34" charset="0"/>
                <a:ea typeface="+mn-ea"/>
                <a:cs typeface="Arial" charset="0"/>
              </a:rPr>
              <a:t>Oslo,</a:t>
            </a:r>
            <a:r>
              <a:rPr lang="en-US" sz="1600" kern="1200" baseline="0" dirty="0" smtClean="0">
                <a:solidFill>
                  <a:srgbClr val="EAEAEA"/>
                </a:solidFill>
                <a:latin typeface="Arial Rounded MT Bold" pitchFamily="34" charset="0"/>
                <a:ea typeface="+mn-ea"/>
                <a:cs typeface="Arial" charset="0"/>
              </a:rPr>
              <a:t> </a:t>
            </a:r>
            <a:r>
              <a:rPr lang="fr-FR" sz="1600" dirty="0" smtClean="0">
                <a:solidFill>
                  <a:srgbClr val="EAEAEA"/>
                </a:solidFill>
                <a:latin typeface="Arial Rounded MT Bold" pitchFamily="34" charset="0"/>
              </a:rPr>
              <a:t>25 </a:t>
            </a:r>
            <a:r>
              <a:rPr lang="fr-FR" sz="1600" dirty="0" err="1" smtClean="0">
                <a:solidFill>
                  <a:srgbClr val="EAEAEA"/>
                </a:solidFill>
                <a:latin typeface="Arial Rounded MT Bold" pitchFamily="34" charset="0"/>
              </a:rPr>
              <a:t>November</a:t>
            </a:r>
            <a:r>
              <a:rPr lang="fr-FR" sz="1600" baseline="0" dirty="0" smtClean="0">
                <a:solidFill>
                  <a:srgbClr val="EAEAEA"/>
                </a:solidFill>
                <a:latin typeface="Arial Rounded MT Bold" pitchFamily="34" charset="0"/>
              </a:rPr>
              <a:t> 2010</a:t>
            </a:r>
            <a:r>
              <a:rPr lang="fr-FR" sz="1600" dirty="0" smtClean="0">
                <a:solidFill>
                  <a:srgbClr val="EAEAEA"/>
                </a:solidFill>
                <a:latin typeface="Arial Rounded MT Bold" pitchFamily="34" charset="0"/>
              </a:rPr>
              <a:t>  © afrology.com</a:t>
            </a:r>
            <a:endParaRPr lang="en-US" sz="1600" kern="1200" dirty="0">
              <a:solidFill>
                <a:srgbClr val="EAEAEA"/>
              </a:solidFill>
              <a:latin typeface="Arial Rounded MT Bold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819B24-09BF-4E1C-8976-FCE667755DCE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461698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9220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CCFF"/>
                </a:solidFill>
              </a:rPr>
              <a:t>Africa’s economic </a:t>
            </a:r>
            <a:r>
              <a:rPr lang="en-US" sz="2400" b="1" dirty="0" smtClean="0">
                <a:solidFill>
                  <a:srgbClr val="CCCCFF"/>
                </a:solidFill>
              </a:rPr>
              <a:t>Development </a:t>
            </a:r>
            <a:r>
              <a:rPr lang="en-US" sz="2400" b="1" dirty="0" smtClean="0">
                <a:solidFill>
                  <a:srgbClr val="CCCCFF"/>
                </a:solidFill>
              </a:rPr>
              <a:t>in </a:t>
            </a:r>
            <a:r>
              <a:rPr lang="en-US" sz="2400" b="1" dirty="0" smtClean="0">
                <a:solidFill>
                  <a:srgbClr val="CCCCFF"/>
                </a:solidFill>
              </a:rPr>
              <a:t>the context of “Learning from Sweden” after Dag Hammarskjöld’s Death </a:t>
            </a:r>
          </a:p>
          <a:p>
            <a:pPr algn="ctr"/>
            <a:endParaRPr lang="en-US" sz="1200" dirty="0">
              <a:solidFill>
                <a:srgbClr val="CCCCFF"/>
              </a:solidFill>
            </a:endParaRPr>
          </a:p>
          <a:p>
            <a:pPr algn="ctr"/>
            <a:endParaRPr lang="en-US" sz="1600" b="1" dirty="0">
              <a:solidFill>
                <a:srgbClr val="FFFF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Non-neutral Economic Order </a:t>
            </a:r>
            <a:r>
              <a:rPr lang="en-US" sz="3200" b="1" dirty="0" smtClean="0">
                <a:solidFill>
                  <a:srgbClr val="FFFF00"/>
                </a:solidFill>
              </a:rPr>
              <a:t>and Delays </a:t>
            </a:r>
            <a:r>
              <a:rPr lang="en-US" sz="3200" b="1" dirty="0" smtClean="0">
                <a:solidFill>
                  <a:srgbClr val="FFFF00"/>
                </a:solidFill>
              </a:rPr>
              <a:t>in Promoting Productive capacities in Africa</a:t>
            </a:r>
            <a:endParaRPr lang="en-US" sz="3200" b="1" dirty="0">
              <a:solidFill>
                <a:srgbClr val="FFFF00"/>
              </a:solidFill>
            </a:endParaRPr>
          </a:p>
          <a:p>
            <a:pPr algn="ctr"/>
            <a:endParaRPr lang="fr-FR" dirty="0">
              <a:solidFill>
                <a:srgbClr val="CCFF99"/>
              </a:solidFill>
            </a:endParaRPr>
          </a:p>
          <a:p>
            <a:pPr algn="ctr"/>
            <a:r>
              <a:rPr lang="fr-FR" dirty="0" err="1" smtClean="0">
                <a:solidFill>
                  <a:srgbClr val="CCCCFF"/>
                </a:solidFill>
              </a:rPr>
              <a:t>Conference</a:t>
            </a:r>
            <a:r>
              <a:rPr lang="fr-FR" dirty="0" smtClean="0">
                <a:solidFill>
                  <a:srgbClr val="CCCCFF"/>
                </a:solidFill>
              </a:rPr>
              <a:t> </a:t>
            </a:r>
            <a:r>
              <a:rPr lang="fr-FR" dirty="0" err="1" smtClean="0">
                <a:solidFill>
                  <a:srgbClr val="CCCCFF"/>
                </a:solidFill>
              </a:rPr>
              <a:t>organized</a:t>
            </a:r>
            <a:r>
              <a:rPr lang="fr-FR" dirty="0" smtClean="0">
                <a:solidFill>
                  <a:srgbClr val="CCCCFF"/>
                </a:solidFill>
              </a:rPr>
              <a:t> by </a:t>
            </a:r>
          </a:p>
          <a:p>
            <a:pPr algn="ctr"/>
            <a:r>
              <a:rPr lang="fr-FR" dirty="0" smtClean="0">
                <a:solidFill>
                  <a:srgbClr val="CCCCFF"/>
                </a:solidFill>
              </a:rPr>
              <a:t>The </a:t>
            </a:r>
            <a:r>
              <a:rPr lang="fr-FR" dirty="0" err="1" smtClean="0">
                <a:solidFill>
                  <a:srgbClr val="CCCCFF"/>
                </a:solidFill>
              </a:rPr>
              <a:t>Other</a:t>
            </a:r>
            <a:r>
              <a:rPr lang="fr-FR" dirty="0" smtClean="0">
                <a:solidFill>
                  <a:srgbClr val="CCCCFF"/>
                </a:solidFill>
              </a:rPr>
              <a:t> Canon </a:t>
            </a:r>
            <a:r>
              <a:rPr lang="fr-FR" dirty="0" err="1" smtClean="0">
                <a:solidFill>
                  <a:srgbClr val="CCCCFF"/>
                </a:solidFill>
              </a:rPr>
              <a:t>Foundation</a:t>
            </a:r>
            <a:r>
              <a:rPr lang="fr-FR" dirty="0" smtClean="0">
                <a:solidFill>
                  <a:srgbClr val="CCCCFF"/>
                </a:solidFill>
              </a:rPr>
              <a:t> and the </a:t>
            </a:r>
            <a:r>
              <a:rPr lang="en-US" dirty="0" smtClean="0">
                <a:solidFill>
                  <a:srgbClr val="CCCCFF"/>
                </a:solidFill>
              </a:rPr>
              <a:t>Dag Hammarskjöld Foundation in Norway</a:t>
            </a:r>
          </a:p>
          <a:p>
            <a:pPr algn="ctr"/>
            <a:r>
              <a:rPr lang="en-US" dirty="0" smtClean="0">
                <a:solidFill>
                  <a:srgbClr val="CCCCFF"/>
                </a:solidFill>
              </a:rPr>
              <a:t>The </a:t>
            </a:r>
            <a:r>
              <a:rPr lang="en-US" dirty="0" err="1" smtClean="0">
                <a:solidFill>
                  <a:srgbClr val="CCCCFF"/>
                </a:solidFill>
              </a:rPr>
              <a:t>Voksenåsen</a:t>
            </a:r>
            <a:r>
              <a:rPr lang="en-US" dirty="0" smtClean="0">
                <a:solidFill>
                  <a:srgbClr val="CCCCFF"/>
                </a:solidFill>
              </a:rPr>
              <a:t> Hotel</a:t>
            </a:r>
          </a:p>
          <a:p>
            <a:pPr algn="ctr"/>
            <a:endParaRPr lang="en-US" b="1" dirty="0" smtClean="0">
              <a:solidFill>
                <a:srgbClr val="CCCCFF"/>
              </a:solidFill>
            </a:endParaRPr>
          </a:p>
          <a:p>
            <a:pPr algn="ctr"/>
            <a:r>
              <a:rPr lang="fr-FR" b="1" dirty="0" smtClean="0">
                <a:solidFill>
                  <a:srgbClr val="CCCCFF"/>
                </a:solidFill>
              </a:rPr>
              <a:t>Oslo, 25 </a:t>
            </a:r>
            <a:r>
              <a:rPr lang="fr-FR" b="1" dirty="0" err="1" smtClean="0">
                <a:solidFill>
                  <a:srgbClr val="CCCCFF"/>
                </a:solidFill>
              </a:rPr>
              <a:t>November</a:t>
            </a:r>
            <a:r>
              <a:rPr lang="fr-FR" b="1" dirty="0" smtClean="0">
                <a:solidFill>
                  <a:srgbClr val="CCCCFF"/>
                </a:solidFill>
              </a:rPr>
              <a:t> 2010</a:t>
            </a:r>
            <a:endParaRPr lang="fr-FR" sz="1800" dirty="0">
              <a:solidFill>
                <a:srgbClr val="CCCCFF"/>
              </a:solidFill>
            </a:endParaRPr>
          </a:p>
          <a:p>
            <a:pPr algn="ctr"/>
            <a:endParaRPr lang="fr-FR" sz="1800" dirty="0">
              <a:solidFill>
                <a:srgbClr val="CCCCFF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00" y="5587627"/>
            <a:ext cx="7315200" cy="119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2800" b="1" dirty="0" smtClean="0">
                <a:solidFill>
                  <a:srgbClr val="FFFF00"/>
                </a:solidFill>
              </a:rPr>
              <a:t>Yves </a:t>
            </a:r>
            <a:r>
              <a:rPr lang="fr-FR" sz="2800" b="1" dirty="0">
                <a:solidFill>
                  <a:srgbClr val="FFFF00"/>
                </a:solidFill>
              </a:rPr>
              <a:t>Ekoué AMAÏZO, </a:t>
            </a:r>
            <a:r>
              <a:rPr lang="fr-FR" b="1" dirty="0">
                <a:solidFill>
                  <a:srgbClr val="FFFF00"/>
                </a:solidFill>
              </a:rPr>
              <a:t>Ph D, MBA</a:t>
            </a:r>
          </a:p>
          <a:p>
            <a:pPr algn="ctr"/>
            <a:r>
              <a:rPr lang="fr-FR" sz="1600" b="1" dirty="0" err="1" smtClean="0">
                <a:solidFill>
                  <a:schemeClr val="bg1"/>
                </a:solidFill>
              </a:rPr>
              <a:t>Director</a:t>
            </a:r>
            <a:r>
              <a:rPr lang="fr-FR" sz="1600" b="1" dirty="0" smtClean="0">
                <a:solidFill>
                  <a:schemeClr val="bg1"/>
                </a:solidFill>
              </a:rPr>
              <a:t> of the Afrology </a:t>
            </a:r>
            <a:r>
              <a:rPr lang="fr-FR" sz="1600" b="1" dirty="0" err="1" smtClean="0">
                <a:solidFill>
                  <a:schemeClr val="bg1"/>
                </a:solidFill>
              </a:rPr>
              <a:t>Think</a:t>
            </a:r>
            <a:r>
              <a:rPr lang="fr-FR" sz="1600" b="1" dirty="0" smtClean="0">
                <a:solidFill>
                  <a:schemeClr val="bg1"/>
                </a:solidFill>
              </a:rPr>
              <a:t> </a:t>
            </a:r>
            <a:r>
              <a:rPr lang="fr-FR" sz="1600" b="1" dirty="0" err="1" smtClean="0">
                <a:solidFill>
                  <a:schemeClr val="bg1"/>
                </a:solidFill>
              </a:rPr>
              <a:t>Thank</a:t>
            </a:r>
            <a:r>
              <a:rPr lang="fr-FR" sz="1600" b="1" dirty="0" smtClean="0">
                <a:solidFill>
                  <a:schemeClr val="bg1"/>
                </a:solidFill>
              </a:rPr>
              <a:t>  and International Consultant</a:t>
            </a:r>
            <a:endParaRPr lang="fr-FR" sz="1600" b="1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Email : </a:t>
            </a:r>
            <a:r>
              <a:rPr lang="en-US" sz="1400" b="1" dirty="0" smtClean="0">
                <a:solidFill>
                  <a:schemeClr val="bg1"/>
                </a:solidFill>
              </a:rPr>
              <a:t>yeamaizo@afrology.com</a:t>
            </a:r>
          </a:p>
          <a:p>
            <a:pPr algn="ctr">
              <a:spcBef>
                <a:spcPct val="200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Internet:  www.afrology.com </a:t>
            </a:r>
            <a:r>
              <a:rPr lang="en-US" sz="1400" b="1" dirty="0" smtClean="0">
                <a:solidFill>
                  <a:schemeClr val="bg1"/>
                </a:solidFill>
              </a:rPr>
              <a:t>and </a:t>
            </a:r>
            <a:r>
              <a:rPr lang="en-US" sz="1400" b="1" dirty="0">
                <a:solidFill>
                  <a:schemeClr val="bg1"/>
                </a:solidFill>
              </a:rPr>
              <a:t>www.amaizo.info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61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61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1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6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6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698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19063" y="1049338"/>
          <a:ext cx="9821862" cy="5815012"/>
        </p:xfrm>
        <a:graphic>
          <a:graphicData uri="http://schemas.openxmlformats.org/presentationml/2006/ole">
            <p:oleObj spid="_x0000_s435202" name="Chart" r:id="rId4" imgW="5476943" imgH="4610010" progId="MSGraph.Chart.8">
              <p:embed followColorScheme="full"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95400" y="609600"/>
            <a:ext cx="79248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276" tIns="49638" rIns="99276" bIns="49638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1800" b="1" dirty="0" smtClean="0">
                <a:solidFill>
                  <a:srgbClr val="FFFF00"/>
                </a:solidFill>
              </a:rPr>
              <a:t>SUBSAHARAN AFRICA: PUBLIC EXPENDITURES AND REVENUES,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1800" b="1" dirty="0" err="1" smtClean="0">
                <a:solidFill>
                  <a:srgbClr val="FFFF00"/>
                </a:solidFill>
              </a:rPr>
              <a:t>Excluding</a:t>
            </a:r>
            <a:r>
              <a:rPr lang="fr-FR" sz="1800" b="1" dirty="0" smtClean="0">
                <a:solidFill>
                  <a:srgbClr val="FFFF00"/>
                </a:solidFill>
              </a:rPr>
              <a:t> Grants,  </a:t>
            </a:r>
            <a:r>
              <a:rPr lang="fr-FR" sz="1800" b="1" dirty="0">
                <a:solidFill>
                  <a:srgbClr val="FFFF00"/>
                </a:solidFill>
              </a:rPr>
              <a:t>(1997-2010, </a:t>
            </a:r>
            <a:r>
              <a:rPr lang="fr-FR" sz="1800" b="1" dirty="0" smtClean="0">
                <a:solidFill>
                  <a:srgbClr val="FFFF00"/>
                </a:solidFill>
              </a:rPr>
              <a:t>in </a:t>
            </a:r>
            <a:r>
              <a:rPr lang="fr-FR" sz="1800" b="1" dirty="0">
                <a:solidFill>
                  <a:srgbClr val="FFFF00"/>
                </a:solidFill>
              </a:rPr>
              <a:t>% </a:t>
            </a:r>
            <a:r>
              <a:rPr lang="fr-FR" sz="1800" b="1" dirty="0" smtClean="0">
                <a:solidFill>
                  <a:srgbClr val="FFFF00"/>
                </a:solidFill>
              </a:rPr>
              <a:t>of GDP)</a:t>
            </a:r>
            <a:endParaRPr lang="fr-FR" sz="1800" b="1" dirty="0">
              <a:solidFill>
                <a:srgbClr val="FFFF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sz="1800" b="1" dirty="0">
              <a:solidFill>
                <a:srgbClr val="FFFF00"/>
              </a:solidFill>
            </a:endParaRP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A037F9-9DC3-4A0E-BF57-65E2B2840E3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762000" y="6869668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969696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:  FMI,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Perspectives </a:t>
            </a:r>
            <a:r>
              <a:rPr lang="en-US" sz="12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économiques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régionales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Afrique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subsaharienne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avril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2009, p. 80 et Tony Addison, Channing Arndt, and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Finn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Tarp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(2010).</a:t>
            </a:r>
            <a:r>
              <a:rPr lang="fr-F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Triple </a:t>
            </a:r>
            <a:r>
              <a:rPr lang="fr-FR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Crisis</a:t>
            </a:r>
            <a:r>
              <a:rPr lang="fr-FR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and the Global Aid Architecture,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No. 2010/01, UNU-WIDER,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January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2010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1447800"/>
            <a:ext cx="594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Consequences of the 2008 Financial Crisis: Policy space divide (10 years back)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819400" y="2133600"/>
            <a:ext cx="6858000" cy="2438400"/>
            <a:chOff x="2971800" y="1905000"/>
            <a:chExt cx="6858000" cy="2438400"/>
          </a:xfrm>
        </p:grpSpPr>
        <p:cxnSp>
          <p:nvCxnSpPr>
            <p:cNvPr id="149512" name="Straight Arrow Connector 8"/>
            <p:cNvCxnSpPr>
              <a:cxnSpLocks noChangeShapeType="1"/>
            </p:cNvCxnSpPr>
            <p:nvPr/>
          </p:nvCxnSpPr>
          <p:spPr bwMode="auto">
            <a:xfrm rot="10800000">
              <a:off x="2971800" y="4191000"/>
              <a:ext cx="6629400" cy="74612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  <p:cxnSp>
          <p:nvCxnSpPr>
            <p:cNvPr id="149513" name="Straight Arrow Connector 8"/>
            <p:cNvCxnSpPr>
              <a:cxnSpLocks noChangeShapeType="1"/>
            </p:cNvCxnSpPr>
            <p:nvPr/>
          </p:nvCxnSpPr>
          <p:spPr bwMode="auto">
            <a:xfrm rot="5400000">
              <a:off x="8609806" y="3123406"/>
              <a:ext cx="2438400" cy="1588"/>
            </a:xfrm>
            <a:prstGeom prst="straightConnector1">
              <a:avLst/>
            </a:prstGeom>
            <a:noFill/>
            <a:ln w="38100" algn="ctr">
              <a:solidFill>
                <a:srgbClr val="FFFF00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</p:grpSp>
    </p:spTree>
  </p:cSld>
  <p:clrMapOvr>
    <a:masterClrMapping/>
  </p:clrMapOvr>
  <p:transition spd="med" advClick="0" advTm="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" grpId="0" bld="series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0"/>
            <a:ext cx="7924800" cy="12192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3. THE PROCESS OF CHANGE:</a:t>
            </a:r>
            <a:b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STATE AS A REGULATOR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E881D-FD00-4AAB-B36B-12FF980AEA7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grpSp>
        <p:nvGrpSpPr>
          <p:cNvPr id="2" name="Group 6"/>
          <p:cNvGrpSpPr/>
          <p:nvPr/>
        </p:nvGrpSpPr>
        <p:grpSpPr>
          <a:xfrm>
            <a:off x="7239000" y="3505200"/>
            <a:ext cx="2362200" cy="2624748"/>
            <a:chOff x="7543800" y="3886200"/>
            <a:chExt cx="2362200" cy="2624748"/>
          </a:xfrm>
        </p:grpSpPr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err="1" smtClean="0">
                  <a:solidFill>
                    <a:srgbClr val="FFFF00"/>
                  </a:solidFill>
                </a:rPr>
                <a:t>AFRICA’s</a:t>
              </a:r>
              <a:r>
                <a:rPr lang="fr-FR" sz="1800" b="1" dirty="0" smtClean="0">
                  <a:solidFill>
                    <a:srgbClr val="FFFF00"/>
                  </a:solidFill>
                </a:rPr>
                <a:t>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9" name="Picture 8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0" y="1292225"/>
          <a:ext cx="9788525" cy="6022975"/>
        </p:xfrm>
        <a:graphic>
          <a:graphicData uri="http://schemas.openxmlformats.org/presentationml/2006/ole">
            <p:oleObj spid="_x0000_s443394" name="Chart" r:id="rId4" imgW="8782185" imgH="6305640" progId="MSGraph.Chart.8">
              <p:embed followColorScheme="full"/>
            </p:oleObj>
          </a:graphicData>
        </a:graphic>
      </p:graphicFrame>
      <p:sp>
        <p:nvSpPr>
          <p:cNvPr id="6256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9A7CBD-1989-4B4D-9984-8A162B31823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2200" y="3352800"/>
            <a:ext cx="3657600" cy="73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GDP contraction = Employment contraction !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5"/>
          <p:cNvCxnSpPr>
            <a:cxnSpLocks noChangeShapeType="1"/>
          </p:cNvCxnSpPr>
          <p:nvPr/>
        </p:nvCxnSpPr>
        <p:spPr bwMode="auto">
          <a:xfrm rot="16200000" flipH="1">
            <a:off x="1143000" y="3429000"/>
            <a:ext cx="3810000" cy="609600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625669" name="Text Box 4"/>
          <p:cNvSpPr txBox="1">
            <a:spLocks noChangeArrowheads="1"/>
          </p:cNvSpPr>
          <p:nvPr/>
        </p:nvSpPr>
        <p:spPr bwMode="auto">
          <a:xfrm>
            <a:off x="762000" y="7010400"/>
            <a:ext cx="899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1538"/>
            <a:r>
              <a:rPr lang="en-US" sz="1400" dirty="0">
                <a:solidFill>
                  <a:srgbClr val="969696"/>
                </a:solidFill>
              </a:rPr>
              <a:t>Source </a:t>
            </a:r>
            <a:r>
              <a:rPr lang="en-US" sz="1400" dirty="0" smtClean="0">
                <a:solidFill>
                  <a:srgbClr val="969696"/>
                </a:solidFill>
              </a:rPr>
              <a:t>UNCTAD, </a:t>
            </a:r>
            <a:r>
              <a:rPr lang="en-US" sz="1400" i="1" dirty="0" smtClean="0">
                <a:solidFill>
                  <a:srgbClr val="969696"/>
                </a:solidFill>
              </a:rPr>
              <a:t>Trade and development Report, 2010: Employment Globalization and Development</a:t>
            </a:r>
            <a:r>
              <a:rPr lang="en-US" sz="1400" dirty="0" smtClean="0">
                <a:solidFill>
                  <a:srgbClr val="969696"/>
                </a:solidFill>
              </a:rPr>
              <a:t>, p. 104.</a:t>
            </a:r>
            <a:endParaRPr lang="en-US" sz="1400" dirty="0">
              <a:solidFill>
                <a:srgbClr val="969696"/>
              </a:solidFill>
            </a:endParaRPr>
          </a:p>
        </p:txBody>
      </p:sp>
      <p:cxnSp>
        <p:nvCxnSpPr>
          <p:cNvPr id="15" name="Straight Arrow Connector 5"/>
          <p:cNvCxnSpPr>
            <a:cxnSpLocks noChangeShapeType="1"/>
          </p:cNvCxnSpPr>
          <p:nvPr/>
        </p:nvCxnSpPr>
        <p:spPr bwMode="auto">
          <a:xfrm rot="16200000" flipH="1">
            <a:off x="3314700" y="3086100"/>
            <a:ext cx="3276600" cy="2133600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625668" name="Text Box 3"/>
          <p:cNvSpPr txBox="1">
            <a:spLocks noChangeArrowheads="1"/>
          </p:cNvSpPr>
          <p:nvPr/>
        </p:nvSpPr>
        <p:spPr bwMode="auto">
          <a:xfrm>
            <a:off x="533400" y="644604"/>
            <a:ext cx="9220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71538" eaLnBrk="0" hangingPunct="0"/>
            <a:r>
              <a:rPr kumimoji="1" lang="en-US" sz="2400" b="1" dirty="0" smtClean="0">
                <a:solidFill>
                  <a:srgbClr val="CCFF66"/>
                </a:solidFill>
              </a:rPr>
              <a:t>DEVELOPED (INDUSTRIALIZED) COUNTRIES</a:t>
            </a:r>
            <a:r>
              <a:rPr kumimoji="1" lang="en-US" sz="2400" b="1" dirty="0" smtClean="0">
                <a:solidFill>
                  <a:schemeClr val="bg1"/>
                </a:solidFill>
              </a:rPr>
              <a:t>, </a:t>
            </a:r>
            <a:r>
              <a:rPr kumimoji="1" lang="en-US" sz="2400" b="1" dirty="0" smtClean="0">
                <a:solidFill>
                  <a:srgbClr val="CCFF66"/>
                </a:solidFill>
              </a:rPr>
              <a:t>1981-2009</a:t>
            </a:r>
            <a:endParaRPr kumimoji="1" lang="en-US" sz="2400" b="1" dirty="0" smtClean="0">
              <a:solidFill>
                <a:srgbClr val="CCFF66"/>
              </a:solidFill>
            </a:endParaRPr>
          </a:p>
          <a:p>
            <a:pPr algn="ctr" defTabSz="871538" eaLnBrk="0" hangingPunct="0"/>
            <a:r>
              <a:rPr kumimoji="1" lang="en-US" sz="2400" b="1" dirty="0" smtClean="0">
                <a:solidFill>
                  <a:srgbClr val="FFFF00"/>
                </a:solidFill>
              </a:rPr>
              <a:t>Structural change: real GDP and Employment</a:t>
            </a:r>
          </a:p>
          <a:p>
            <a:pPr algn="ctr" defTabSz="871538" eaLnBrk="0" hangingPunct="0"/>
            <a:r>
              <a:rPr kumimoji="1" lang="en-US" sz="2400" b="1" dirty="0" smtClean="0">
                <a:solidFill>
                  <a:schemeClr val="bg1"/>
                </a:solidFill>
              </a:rPr>
              <a:t>in annual growth rates</a:t>
            </a:r>
            <a:endParaRPr kumimoji="1"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category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117475" y="1139825"/>
          <a:ext cx="9788525" cy="6022975"/>
        </p:xfrm>
        <a:graphic>
          <a:graphicData uri="http://schemas.openxmlformats.org/presentationml/2006/ole">
            <p:oleObj spid="_x0000_s445442" name="Chart" r:id="rId4" imgW="8782185" imgH="6305640" progId="MSGraph.Chart.8">
              <p:embed followColorScheme="full"/>
            </p:oleObj>
          </a:graphicData>
        </a:graphic>
      </p:graphicFrame>
      <p:sp>
        <p:nvSpPr>
          <p:cNvPr id="6256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9A7CBD-1989-4B4D-9984-8A162B318234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625668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9220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71538" eaLnBrk="0" hangingPunct="0"/>
            <a:r>
              <a:rPr kumimoji="1" lang="en-US" sz="2400" b="1" dirty="0" smtClean="0">
                <a:solidFill>
                  <a:srgbClr val="FFFF00"/>
                </a:solidFill>
              </a:rPr>
              <a:t>STRUCTURAL CHANGE: REAL GDP AND EMPLOYMENT</a:t>
            </a:r>
            <a:endParaRPr kumimoji="1" lang="en-US" sz="2400" b="1" dirty="0">
              <a:solidFill>
                <a:srgbClr val="FFFF00"/>
              </a:solidFill>
            </a:endParaRPr>
          </a:p>
          <a:p>
            <a:pPr algn="ctr" defTabSz="871538" eaLnBrk="0" hangingPunct="0"/>
            <a:r>
              <a:rPr kumimoji="1" lang="en-US" sz="2400" b="1" dirty="0" smtClean="0">
                <a:solidFill>
                  <a:srgbClr val="CCECFF"/>
                </a:solidFill>
              </a:rPr>
              <a:t>Developing  Countries</a:t>
            </a:r>
            <a:r>
              <a:rPr kumimoji="1" lang="en-US" sz="2400" b="1" dirty="0" smtClean="0">
                <a:solidFill>
                  <a:schemeClr val="bg1"/>
                </a:solidFill>
              </a:rPr>
              <a:t>, 1981-2009, </a:t>
            </a:r>
            <a:r>
              <a:rPr kumimoji="1" lang="en-US" b="1" dirty="0" smtClean="0">
                <a:solidFill>
                  <a:schemeClr val="bg1"/>
                </a:solidFill>
              </a:rPr>
              <a:t>in annual growth rates</a:t>
            </a:r>
            <a:endParaRPr kumimoji="1"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00800" y="5181600"/>
            <a:ext cx="3505200" cy="105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GDP Growth = No direct correlation with  Employment Growth !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5"/>
          <p:cNvCxnSpPr>
            <a:cxnSpLocks noChangeShapeType="1"/>
          </p:cNvCxnSpPr>
          <p:nvPr/>
        </p:nvCxnSpPr>
        <p:spPr bwMode="auto">
          <a:xfrm rot="16200000" flipH="1">
            <a:off x="2552700" y="3314700"/>
            <a:ext cx="3429000" cy="762000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625669" name="Text Box 4"/>
          <p:cNvSpPr txBox="1">
            <a:spLocks noChangeArrowheads="1"/>
          </p:cNvSpPr>
          <p:nvPr/>
        </p:nvSpPr>
        <p:spPr bwMode="auto">
          <a:xfrm>
            <a:off x="762000" y="7010400"/>
            <a:ext cx="899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1538"/>
            <a:r>
              <a:rPr lang="en-US" sz="1400" dirty="0">
                <a:solidFill>
                  <a:srgbClr val="969696"/>
                </a:solidFill>
              </a:rPr>
              <a:t>Source </a:t>
            </a:r>
            <a:r>
              <a:rPr lang="en-US" sz="1400" dirty="0" smtClean="0">
                <a:solidFill>
                  <a:srgbClr val="969696"/>
                </a:solidFill>
              </a:rPr>
              <a:t>UNCTAD, </a:t>
            </a:r>
            <a:r>
              <a:rPr lang="en-US" sz="1400" i="1" dirty="0" smtClean="0">
                <a:solidFill>
                  <a:srgbClr val="969696"/>
                </a:solidFill>
              </a:rPr>
              <a:t>Trade and development Report, 2010: Employment Globalization and Development</a:t>
            </a:r>
            <a:r>
              <a:rPr lang="en-US" sz="1400" dirty="0" smtClean="0">
                <a:solidFill>
                  <a:srgbClr val="969696"/>
                </a:solidFill>
              </a:rPr>
              <a:t>, p. 104.</a:t>
            </a:r>
            <a:endParaRPr lang="en-US" sz="1400" dirty="0">
              <a:solidFill>
                <a:srgbClr val="969696"/>
              </a:solidFill>
            </a:endParaRPr>
          </a:p>
        </p:txBody>
      </p:sp>
      <p:cxnSp>
        <p:nvCxnSpPr>
          <p:cNvPr id="15" name="Straight Arrow Connector 5"/>
          <p:cNvCxnSpPr>
            <a:cxnSpLocks noChangeShapeType="1"/>
          </p:cNvCxnSpPr>
          <p:nvPr/>
        </p:nvCxnSpPr>
        <p:spPr bwMode="auto">
          <a:xfrm rot="5400000">
            <a:off x="5676900" y="2552700"/>
            <a:ext cx="3429000" cy="3200400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category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117475" y="1139825"/>
          <a:ext cx="9788525" cy="6022975"/>
        </p:xfrm>
        <a:graphic>
          <a:graphicData uri="http://schemas.openxmlformats.org/presentationml/2006/ole">
            <p:oleObj spid="_x0000_s444418" name="Chart" r:id="rId4" imgW="8782185" imgH="6305640" progId="MSGraph.Chart.8">
              <p:embed followColorScheme="full"/>
            </p:oleObj>
          </a:graphicData>
        </a:graphic>
      </p:graphicFrame>
      <p:sp>
        <p:nvSpPr>
          <p:cNvPr id="6256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9A7CBD-1989-4B4D-9984-8A162B318234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625668" name="Text Box 3"/>
          <p:cNvSpPr txBox="1">
            <a:spLocks noChangeArrowheads="1"/>
          </p:cNvSpPr>
          <p:nvPr/>
        </p:nvSpPr>
        <p:spPr bwMode="auto">
          <a:xfrm>
            <a:off x="990600" y="60960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71538" eaLnBrk="0" hangingPunct="0"/>
            <a:r>
              <a:rPr kumimoji="1" lang="en-US" sz="2400" b="1" dirty="0" smtClean="0">
                <a:solidFill>
                  <a:srgbClr val="FFFF00"/>
                </a:solidFill>
              </a:rPr>
              <a:t>STRUCTURAL CHANGE: REAL GDP AND EMPLOYMENT, </a:t>
            </a:r>
            <a:endParaRPr kumimoji="1" lang="en-US" sz="2400" b="1" dirty="0">
              <a:solidFill>
                <a:srgbClr val="FFFF00"/>
              </a:solidFill>
            </a:endParaRPr>
          </a:p>
          <a:p>
            <a:pPr algn="ctr" defTabSz="871538" eaLnBrk="0" hangingPunct="0"/>
            <a:r>
              <a:rPr kumimoji="1" lang="en-US" sz="2400" b="1" dirty="0" err="1" smtClean="0">
                <a:solidFill>
                  <a:srgbClr val="FFC000"/>
                </a:solidFill>
              </a:rPr>
              <a:t>Subsaharan</a:t>
            </a:r>
            <a:r>
              <a:rPr kumimoji="1" lang="en-US" sz="2400" b="1" dirty="0" smtClean="0">
                <a:solidFill>
                  <a:srgbClr val="FFC000"/>
                </a:solidFill>
              </a:rPr>
              <a:t> Africa, 1981-2009, in annual growth rates</a:t>
            </a:r>
            <a:endParaRPr kumimoji="1" lang="en-US" sz="24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4038600"/>
            <a:ext cx="3505200" cy="106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Policy space does not yet favor Job Creation in Africa !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5"/>
          <p:cNvCxnSpPr>
            <a:cxnSpLocks noChangeShapeType="1"/>
          </p:cNvCxnSpPr>
          <p:nvPr/>
        </p:nvCxnSpPr>
        <p:spPr bwMode="auto">
          <a:xfrm rot="5400000">
            <a:off x="3734197" y="3733403"/>
            <a:ext cx="3504406" cy="1588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625669" name="Text Box 4"/>
          <p:cNvSpPr txBox="1">
            <a:spLocks noChangeArrowheads="1"/>
          </p:cNvSpPr>
          <p:nvPr/>
        </p:nvSpPr>
        <p:spPr bwMode="auto">
          <a:xfrm>
            <a:off x="762000" y="7010400"/>
            <a:ext cx="899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1538"/>
            <a:r>
              <a:rPr lang="en-US" sz="1400" dirty="0">
                <a:solidFill>
                  <a:srgbClr val="969696"/>
                </a:solidFill>
              </a:rPr>
              <a:t>Source </a:t>
            </a:r>
            <a:r>
              <a:rPr lang="en-US" sz="1400" dirty="0" smtClean="0">
                <a:solidFill>
                  <a:srgbClr val="969696"/>
                </a:solidFill>
              </a:rPr>
              <a:t>UNCTAD, </a:t>
            </a:r>
            <a:r>
              <a:rPr lang="en-US" sz="1400" i="1" dirty="0" smtClean="0">
                <a:solidFill>
                  <a:srgbClr val="969696"/>
                </a:solidFill>
              </a:rPr>
              <a:t>Trade and development Report, 2010: Employment Globalization and Development</a:t>
            </a:r>
            <a:r>
              <a:rPr lang="en-US" sz="1400" dirty="0" smtClean="0">
                <a:solidFill>
                  <a:srgbClr val="969696"/>
                </a:solidFill>
              </a:rPr>
              <a:t>, p. 104.</a:t>
            </a:r>
            <a:endParaRPr lang="en-US" sz="1400" dirty="0">
              <a:solidFill>
                <a:srgbClr val="969696"/>
              </a:solidFill>
            </a:endParaRPr>
          </a:p>
        </p:txBody>
      </p:sp>
      <p:cxnSp>
        <p:nvCxnSpPr>
          <p:cNvPr id="8" name="Straight Arrow Connector 5"/>
          <p:cNvCxnSpPr>
            <a:cxnSpLocks noChangeShapeType="1"/>
          </p:cNvCxnSpPr>
          <p:nvPr/>
        </p:nvCxnSpPr>
        <p:spPr bwMode="auto">
          <a:xfrm rot="10800000" flipV="1">
            <a:off x="3886200" y="2514600"/>
            <a:ext cx="4572000" cy="3276600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prstDash val="sysDash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9858">
                                            <p:oleChartEl type="category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category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438400"/>
            <a:ext cx="7924800" cy="12192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4. AN ALTERNATIVE DEVELOPMENT </a:t>
            </a:r>
            <a:b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IS POSSIBLE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E881D-FD00-4AAB-B36B-12FF980AEA7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3505200"/>
            <a:ext cx="2362200" cy="2624748"/>
            <a:chOff x="7543800" y="3886200"/>
            <a:chExt cx="2362200" cy="2624748"/>
          </a:xfrm>
        </p:grpSpPr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err="1" smtClean="0">
                  <a:solidFill>
                    <a:srgbClr val="FFFF00"/>
                  </a:solidFill>
                </a:rPr>
                <a:t>AFRICA’s</a:t>
              </a:r>
              <a:r>
                <a:rPr lang="fr-FR" sz="1800" b="1" dirty="0" smtClean="0">
                  <a:solidFill>
                    <a:srgbClr val="FFFF00"/>
                  </a:solidFill>
                </a:rPr>
                <a:t>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9" name="Picture 8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8580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Non-neutral Economic Order and Power relations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Ending present economic conventional assumptions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463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600200"/>
            <a:ext cx="9448800" cy="52578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Industrialized and Weak industrialized countries have the same strategic interests and objectives in Development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(All interests of all countries can be pursued simultaneously through a set of </a:t>
            </a:r>
            <a:r>
              <a:rPr lang="en-US" sz="2000" dirty="0" smtClean="0">
                <a:solidFill>
                  <a:srgbClr val="FF0000"/>
                </a:solidFill>
              </a:rPr>
              <a:t>“mutually” supporting policy measures</a:t>
            </a:r>
            <a:r>
              <a:rPr lang="en-US" sz="2000" dirty="0" smtClean="0">
                <a:solidFill>
                  <a:schemeClr val="bg1"/>
                </a:solidFill>
              </a:rPr>
              <a:t> commonly accepted by the “International community” without detriment to any interests or countries)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92D050"/>
                </a:solidFill>
              </a:rPr>
              <a:t>All </a:t>
            </a:r>
            <a:r>
              <a:rPr lang="en-US" sz="2400" dirty="0" smtClean="0">
                <a:solidFill>
                  <a:srgbClr val="FF0000"/>
                </a:solidFill>
              </a:rPr>
              <a:t>sovereign countries/nations have equal effective rights</a:t>
            </a:r>
            <a:r>
              <a:rPr lang="en-US" sz="2400" dirty="0" smtClean="0">
                <a:solidFill>
                  <a:srgbClr val="92D050"/>
                </a:solidFill>
              </a:rPr>
              <a:t>, the capacity to use them and the power to enforce them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Existing </a:t>
            </a:r>
            <a:r>
              <a:rPr lang="en-US" sz="2400" dirty="0" smtClean="0">
                <a:solidFill>
                  <a:srgbClr val="FF0000"/>
                </a:solidFill>
              </a:rPr>
              <a:t>international economic order reflects 'natural' economic order </a:t>
            </a:r>
            <a:r>
              <a:rPr lang="en-US" sz="2400" dirty="0" smtClean="0">
                <a:solidFill>
                  <a:schemeClr val="bg1"/>
                </a:solidFill>
              </a:rPr>
              <a:t>(laws and principles)  </a:t>
            </a:r>
            <a:r>
              <a:rPr lang="en-US" sz="2400" dirty="0" smtClean="0">
                <a:solidFill>
                  <a:srgbClr val="FF0000"/>
                </a:solidFill>
              </a:rPr>
              <a:t>should not  be changed </a:t>
            </a:r>
            <a:r>
              <a:rPr lang="en-US" sz="2400" dirty="0" smtClean="0">
                <a:solidFill>
                  <a:schemeClr val="bg1"/>
                </a:solidFill>
              </a:rPr>
              <a:t>, otherwise, it would seriously </a:t>
            </a:r>
            <a:r>
              <a:rPr lang="en-US" sz="2400" dirty="0" smtClean="0">
                <a:solidFill>
                  <a:srgbClr val="FF0000"/>
                </a:solidFill>
              </a:rPr>
              <a:t>affect the 'efficiency</a:t>
            </a:r>
            <a:r>
              <a:rPr lang="en-US" sz="2400" dirty="0" smtClean="0">
                <a:solidFill>
                  <a:schemeClr val="bg1"/>
                </a:solidFill>
              </a:rPr>
              <a:t>' of global </a:t>
            </a:r>
            <a:r>
              <a:rPr lang="en-US" sz="2400" i="1" dirty="0" smtClean="0">
                <a:solidFill>
                  <a:schemeClr val="bg1"/>
                </a:solidFill>
              </a:rPr>
              <a:t>economic relations (invisible hand)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Social function </a:t>
            </a:r>
            <a:r>
              <a:rPr lang="en-US" sz="2400" dirty="0" smtClean="0">
                <a:solidFill>
                  <a:srgbClr val="92D050"/>
                </a:solidFill>
              </a:rPr>
              <a:t>of allocating and distributing resources and  economic activities among different countries is </a:t>
            </a:r>
            <a:r>
              <a:rPr lang="en-US" sz="2400" dirty="0" smtClean="0">
                <a:solidFill>
                  <a:srgbClr val="FF0000"/>
                </a:solidFill>
              </a:rPr>
              <a:t>best performed by market mechanisms</a:t>
            </a:r>
            <a:endParaRPr lang="en-US" sz="2800" b="1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95A89-5EA9-4097-AACE-19EC53DA995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24637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6781800"/>
            <a:ext cx="9067800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 : * Goldman Sachs: &lt;http://www2.goldmansachs.com/ideas/long-term/crossing-the-rubicon/index.html &gt;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8915400" cy="762000"/>
          </a:xfrm>
          <a:noFill/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CONTRACTUAL SOLIDARISM?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State Interventionism, Commitment and Regulatory role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463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447800"/>
            <a:ext cx="9677400" cy="51816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chemeClr val="bg1"/>
                </a:solidFill>
              </a:rPr>
              <a:t>G7 countries’ public debt increased by 40 % in 10 years (2 times more than emerging countries)</a:t>
            </a: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rgbClr val="92D050"/>
                </a:solidFill>
              </a:rPr>
              <a:t>Industrialized countries (USA, EU) : 150-200 years to move real GDP from 1,000  to 2,000 $ US ; Japan spent 40 years and China only 10 years*</a:t>
            </a: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chemeClr val="bg1"/>
                </a:solidFill>
              </a:rPr>
              <a:t>Between 2011-2020, 90 % of the new middle class (1.6 billion of additional consumers) will be outside rich industrialized countries (G7)*</a:t>
            </a: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rgbClr val="FF0000"/>
                </a:solidFill>
              </a:rPr>
              <a:t>Economic Solidarity cannot simply rely on the State (not only on taxes)</a:t>
            </a:r>
            <a:endParaRPr lang="en-US" sz="1800" b="1" dirty="0" smtClean="0">
              <a:solidFill>
                <a:srgbClr val="92D050"/>
              </a:solidFill>
            </a:endParaRP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chemeClr val="bg1"/>
                </a:solidFill>
              </a:rPr>
              <a:t>Corporate Social Responsibility of Private enterprises supposes a new regulatory role of State (including decentralized cooperation)</a:t>
            </a: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rgbClr val="92D050"/>
                </a:solidFill>
              </a:rPr>
              <a:t>Social and environment considerations increasingly important: Influence on social cohesion and economic performances (Productivity at the expenses of social development must be regulated: </a:t>
            </a:r>
            <a:r>
              <a:rPr lang="en-US" sz="1800" b="1" dirty="0" err="1" smtClean="0">
                <a:solidFill>
                  <a:srgbClr val="92D050"/>
                </a:solidFill>
              </a:rPr>
              <a:t>institutionalyzing</a:t>
            </a:r>
            <a:r>
              <a:rPr lang="en-US" sz="1800" b="1" dirty="0" smtClean="0">
                <a:solidFill>
                  <a:srgbClr val="92D050"/>
                </a:solidFill>
              </a:rPr>
              <a:t> contra-power </a:t>
            </a:r>
            <a:r>
              <a:rPr lang="en-US" sz="1800" b="1" dirty="0" err="1" smtClean="0">
                <a:solidFill>
                  <a:srgbClr val="92D050"/>
                </a:solidFill>
              </a:rPr>
              <a:t>entitities</a:t>
            </a:r>
            <a:endParaRPr lang="en-US" sz="1800" b="1" dirty="0" smtClean="0">
              <a:solidFill>
                <a:srgbClr val="92D050"/>
              </a:solidFill>
            </a:endParaRP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1800" b="1" dirty="0" smtClean="0">
                <a:solidFill>
                  <a:schemeClr val="bg1"/>
                </a:solidFill>
              </a:rPr>
              <a:t>As of 2006, UN principles on “responsible investment” were signed by 689 enterprises (June 2010) roughly $US 21 trillions of Assets (some enterprises with more than $US 3 trillions  of Assets)</a:t>
            </a:r>
          </a:p>
          <a:p>
            <a:pPr marL="609600" indent="-609600" algn="just" defTabSz="914400" eaLnBrk="1" hangingPunct="1">
              <a:buFontTx/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</a:rPr>
              <a:t>LINKING PRODUCTIVE CAPACITIES, ENVIRONMENT, ETHICS </a:t>
            </a:r>
            <a:r>
              <a:rPr lang="en-US" sz="2000" b="1" dirty="0" smtClean="0">
                <a:solidFill>
                  <a:srgbClr val="FFFF00"/>
                </a:solidFill>
              </a:rPr>
              <a:t>AND SOCIAL OBJECTIVES </a:t>
            </a:r>
          </a:p>
          <a:p>
            <a:pPr marL="609600" indent="-609600" defTabSz="914400" eaLnBrk="1" hangingPunct="1">
              <a:buNone/>
            </a:pPr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95A89-5EA9-4097-AACE-19EC53DA995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FF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170" grpId="0" animBg="1"/>
      <p:bldP spid="24637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8580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Dag Hammarskjöld's Death : 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r>
              <a:rPr lang="en-US" sz="2400" b="1" dirty="0" smtClean="0">
                <a:solidFill>
                  <a:srgbClr val="FFFF00"/>
                </a:solidFill>
              </a:rPr>
              <a:t>Fixing UN Low Profile in Implementing Economics</a:t>
            </a:r>
            <a:br>
              <a:rPr lang="en-US" sz="2400" b="1" dirty="0" smtClean="0">
                <a:solidFill>
                  <a:srgbClr val="FFFF00"/>
                </a:solidFill>
              </a:rPr>
            </a:b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2463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600200"/>
            <a:ext cx="9448800" cy="55626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Structure  the non-market economy in Africa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92D050"/>
                </a:solidFill>
              </a:rPr>
              <a:t>Regulate  the increasing Inequality Divide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Promote Purchasing Power among the working class (as opposed to the rent class or speculation class)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92D050"/>
                </a:solidFill>
              </a:rPr>
              <a:t>Develop Co-responsibility of States and Private Entities (PPP)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Take Advantage of New opportunities with Trilateral and Triangular South-South Cooperation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92D050"/>
                </a:solidFill>
              </a:rPr>
              <a:t>Ensure Democratical  Changes and Political Alternatives 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Let People participate in the Economic Decision-Making Process</a:t>
            </a:r>
          </a:p>
          <a:p>
            <a:pPr marL="609600" indent="-609600" algn="just" defTabSz="914400" eaLnBrk="1" hangingPunct="1">
              <a:buFont typeface="+mj-lt"/>
              <a:buAutoNum type="arabicPeriod"/>
            </a:pPr>
            <a:r>
              <a:rPr lang="en-US" sz="2400" b="1" dirty="0" smtClean="0">
                <a:solidFill>
                  <a:srgbClr val="92D050"/>
                </a:solidFill>
              </a:rPr>
              <a:t>Leverage on Cumulative and Increasing </a:t>
            </a:r>
            <a:r>
              <a:rPr lang="en-US" sz="2400" b="1" dirty="0" smtClean="0">
                <a:solidFill>
                  <a:srgbClr val="92D050"/>
                </a:solidFill>
              </a:rPr>
              <a:t>Returns: Focusing on Productive capacities and capabilities</a:t>
            </a:r>
            <a:endParaRPr lang="en-US" sz="2400" b="1" dirty="0" smtClean="0">
              <a:solidFill>
                <a:srgbClr val="92D050"/>
              </a:solidFill>
            </a:endParaRPr>
          </a:p>
          <a:p>
            <a:pPr marL="609600" indent="-609600" defTabSz="914400" eaLnBrk="1" hangingPunct="1">
              <a:buFontTx/>
              <a:buAutoNum type="arabicPeriod"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609600" indent="-609600" defTabSz="914400" eaLnBrk="1" hangingPunct="1">
              <a:buFontTx/>
              <a:buNone/>
            </a:pPr>
            <a:endParaRPr lang="en-US" sz="2800" b="1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595A89-5EA9-4097-AACE-19EC53DA995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6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6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6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24637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905000"/>
            <a:ext cx="7924800" cy="12192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5. AFROCENTRICITY</a:t>
            </a:r>
            <a:b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 AS AN ALTERNATIVE PARADIGM ?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  <a:t/>
            </a:r>
            <a:br>
              <a:rPr lang="en-US" sz="3200" b="1" kern="1200" dirty="0" smtClean="0">
                <a:solidFill>
                  <a:srgbClr val="CCECFF"/>
                </a:solidFill>
                <a:cs typeface="Arial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E881D-FD00-4AAB-B36B-12FF980AEA7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grpSp>
        <p:nvGrpSpPr>
          <p:cNvPr id="2" name="Group 6"/>
          <p:cNvGrpSpPr/>
          <p:nvPr/>
        </p:nvGrpSpPr>
        <p:grpSpPr>
          <a:xfrm>
            <a:off x="7239000" y="3505200"/>
            <a:ext cx="2362200" cy="2624748"/>
            <a:chOff x="7543800" y="3886200"/>
            <a:chExt cx="2362200" cy="2624748"/>
          </a:xfrm>
        </p:grpSpPr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err="1" smtClean="0">
                  <a:solidFill>
                    <a:srgbClr val="FFFF00"/>
                  </a:solidFill>
                </a:rPr>
                <a:t>AFRICA’s</a:t>
              </a:r>
              <a:r>
                <a:rPr lang="fr-FR" sz="1800" b="1" dirty="0" smtClean="0">
                  <a:solidFill>
                    <a:srgbClr val="FFFF00"/>
                  </a:solidFill>
                </a:rPr>
                <a:t>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9" name="Picture 8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7391400" cy="685800"/>
          </a:xfrm>
          <a:noFill/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solidFill>
                  <a:srgbClr val="66FF33"/>
                </a:solidFill>
              </a:rPr>
              <a:t>Content :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2463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6858000" cy="44196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609600" indent="-609600" defTabSz="914400" eaLnBrk="1" hangingPunct="1">
              <a:buFontTx/>
              <a:buAutoNum type="arabicPeriod"/>
              <a:defRPr/>
            </a:pPr>
            <a:r>
              <a:rPr lang="en-US" sz="2800" b="1" kern="1200" dirty="0" smtClean="0">
                <a:solidFill>
                  <a:schemeClr val="bg1"/>
                </a:solidFill>
                <a:cs typeface="Arial" charset="0"/>
              </a:rPr>
              <a:t>The Margin of Freedom</a:t>
            </a:r>
          </a:p>
          <a:p>
            <a:pPr marL="609600" indent="-609600" defTabSz="914400" eaLnBrk="1" hangingPunct="1">
              <a:buFontTx/>
              <a:buAutoNum type="arabicPeriod"/>
              <a:defRPr/>
            </a:pPr>
            <a:r>
              <a:rPr lang="en-US" sz="2800" b="1" kern="1200" dirty="0" smtClean="0">
                <a:solidFill>
                  <a:srgbClr val="CCECFF"/>
                </a:solidFill>
                <a:cs typeface="Arial" charset="0"/>
              </a:rPr>
              <a:t>Gain Control over Resources and Budget</a:t>
            </a:r>
          </a:p>
          <a:p>
            <a:pPr marL="609600" indent="-609600" defTabSz="914400" eaLnBrk="1" hangingPunct="1">
              <a:buFontTx/>
              <a:buAutoNum type="arabicPeriod"/>
              <a:defRPr/>
            </a:pPr>
            <a:r>
              <a:rPr lang="en-US" sz="2800" b="1" kern="1200" dirty="0" smtClean="0">
                <a:solidFill>
                  <a:schemeClr val="bg1"/>
                </a:solidFill>
                <a:cs typeface="Arial" charset="0"/>
              </a:rPr>
              <a:t>The Process of Change: State as a Regulator</a:t>
            </a:r>
          </a:p>
          <a:p>
            <a:pPr marL="609600" indent="-609600" defTabSz="914400" eaLnBrk="1" hangingPunct="1">
              <a:buFontTx/>
              <a:buAutoNum type="arabicPeriod"/>
              <a:defRPr/>
            </a:pPr>
            <a:r>
              <a:rPr lang="en-US" sz="2800" b="1" kern="1200" dirty="0" smtClean="0">
                <a:solidFill>
                  <a:srgbClr val="CCECFF"/>
                </a:solidFill>
                <a:cs typeface="Arial" charset="0"/>
              </a:rPr>
              <a:t>An Alternative Development is Possible</a:t>
            </a:r>
          </a:p>
          <a:p>
            <a:pPr marL="609600" indent="-609600" defTabSz="914400" eaLnBrk="1" hangingPunct="1">
              <a:buFontTx/>
              <a:buAutoNum type="arabicPeriod"/>
              <a:defRPr/>
            </a:pPr>
            <a:r>
              <a:rPr lang="en-US" sz="2800" b="1" kern="1200" dirty="0" smtClean="0">
                <a:solidFill>
                  <a:schemeClr val="bg1"/>
                </a:solidFill>
                <a:cs typeface="Arial" charset="0"/>
              </a:rPr>
              <a:t>“</a:t>
            </a:r>
            <a:r>
              <a:rPr lang="en-US" sz="2800" b="1" kern="1200" dirty="0" err="1" smtClean="0">
                <a:solidFill>
                  <a:schemeClr val="bg1"/>
                </a:solidFill>
                <a:cs typeface="Arial" charset="0"/>
              </a:rPr>
              <a:t>Afrocentricity</a:t>
            </a:r>
            <a:r>
              <a:rPr lang="en-US" sz="2800" b="1" kern="1200" dirty="0" smtClean="0">
                <a:solidFill>
                  <a:schemeClr val="bg1"/>
                </a:solidFill>
                <a:cs typeface="Arial" charset="0"/>
              </a:rPr>
              <a:t>” as an alternative paradigm?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18CB8-8787-4E69-A2F5-4BAD3D75294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grpSp>
        <p:nvGrpSpPr>
          <p:cNvPr id="9" name="Group 8"/>
          <p:cNvGrpSpPr/>
          <p:nvPr/>
        </p:nvGrpSpPr>
        <p:grpSpPr>
          <a:xfrm>
            <a:off x="7543800" y="3886200"/>
            <a:ext cx="2362200" cy="2624748"/>
            <a:chOff x="7543800" y="3886200"/>
            <a:chExt cx="2362200" cy="2624748"/>
          </a:xfrm>
        </p:grpSpPr>
        <p:sp>
          <p:nvSpPr>
            <p:cNvPr id="19461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smtClean="0">
                  <a:solidFill>
                    <a:srgbClr val="FFFF00"/>
                  </a:solidFill>
                </a:rPr>
                <a:t>AFRICA’S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8" name="Picture 7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6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24637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34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315200" cy="3810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GRANT OR RETURN ON INVESTMENT IN AFRICA ?</a:t>
            </a: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 rot="10800000">
            <a:off x="5181600" y="3048000"/>
            <a:ext cx="4800600" cy="21336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  <a:defRPr/>
            </a:pP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76200" y="2971801"/>
            <a:ext cx="4953000" cy="2133599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b="100000"/>
            </a:path>
            <a:tileRect t="-100000" r="-100000"/>
          </a:gra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  <a:defRPr/>
            </a:pPr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372600" y="6781800"/>
            <a:ext cx="533400" cy="457200"/>
          </a:xfrm>
        </p:spPr>
        <p:txBody>
          <a:bodyPr/>
          <a:lstStyle/>
          <a:p>
            <a:pPr>
              <a:defRPr/>
            </a:pPr>
            <a:fld id="{1A393B6E-CDDA-4B47-AAB4-6A2C5955E7E8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47800" y="2971800"/>
            <a:ext cx="3581400" cy="2133600"/>
            <a:chOff x="1524000" y="2286001"/>
            <a:chExt cx="3581400" cy="2133600"/>
          </a:xfrm>
        </p:grpSpPr>
        <p:sp>
          <p:nvSpPr>
            <p:cNvPr id="413718" name="Oval 3"/>
            <p:cNvSpPr>
              <a:spLocks noChangeArrowheads="1"/>
            </p:cNvSpPr>
            <p:nvPr/>
          </p:nvSpPr>
          <p:spPr bwMode="auto">
            <a:xfrm>
              <a:off x="1524000" y="2286001"/>
              <a:ext cx="3581400" cy="2133600"/>
            </a:xfrm>
            <a:prstGeom prst="ellipse">
              <a:avLst/>
            </a:prstGeom>
            <a:solidFill>
              <a:srgbClr val="140014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13719" name="Text Box 12"/>
            <p:cNvSpPr txBox="1">
              <a:spLocks noChangeArrowheads="1"/>
            </p:cNvSpPr>
            <p:nvPr/>
          </p:nvSpPr>
          <p:spPr bwMode="auto">
            <a:xfrm>
              <a:off x="1600200" y="2819400"/>
              <a:ext cx="2971800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FFFF00"/>
                  </a:solidFill>
                </a:rPr>
                <a:t>Productive Capacities</a:t>
              </a:r>
              <a:endParaRPr lang="en-GB" sz="3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181600" y="3048000"/>
            <a:ext cx="3581400" cy="2057400"/>
            <a:chOff x="5257800" y="2362201"/>
            <a:chExt cx="3581400" cy="2057399"/>
          </a:xfrm>
        </p:grpSpPr>
        <p:sp>
          <p:nvSpPr>
            <p:cNvPr id="413716" name="Oval 3"/>
            <p:cNvSpPr>
              <a:spLocks noChangeArrowheads="1"/>
            </p:cNvSpPr>
            <p:nvPr/>
          </p:nvSpPr>
          <p:spPr bwMode="auto">
            <a:xfrm>
              <a:off x="5257800" y="2362201"/>
              <a:ext cx="3581400" cy="2057399"/>
            </a:xfrm>
            <a:prstGeom prst="ellipse">
              <a:avLst/>
            </a:prstGeom>
            <a:solidFill>
              <a:srgbClr val="140014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13717" name="Text Box 12"/>
            <p:cNvSpPr txBox="1">
              <a:spLocks noChangeArrowheads="1"/>
            </p:cNvSpPr>
            <p:nvPr/>
          </p:nvSpPr>
          <p:spPr bwMode="auto">
            <a:xfrm>
              <a:off x="5791200" y="2819400"/>
              <a:ext cx="2971800" cy="984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FFFF00"/>
                  </a:solidFill>
                </a:rPr>
                <a:t>Absorption capabilities</a:t>
              </a:r>
              <a:endParaRPr lang="en-GB" sz="3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4" name="Oval 3"/>
          <p:cNvSpPr>
            <a:spLocks noChangeArrowheads="1"/>
          </p:cNvSpPr>
          <p:nvPr/>
        </p:nvSpPr>
        <p:spPr bwMode="auto">
          <a:xfrm rot="-5400000">
            <a:off x="3771900" y="4152900"/>
            <a:ext cx="2743200" cy="3429000"/>
          </a:xfrm>
          <a:prstGeom prst="ellipse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1"/>
          </a:gra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14600" y="4572000"/>
            <a:ext cx="5029200" cy="2057400"/>
            <a:chOff x="5257800" y="2438401"/>
            <a:chExt cx="3581400" cy="2057399"/>
          </a:xfrm>
        </p:grpSpPr>
        <p:sp>
          <p:nvSpPr>
            <p:cNvPr id="413714" name="Oval 3"/>
            <p:cNvSpPr>
              <a:spLocks noChangeArrowheads="1"/>
            </p:cNvSpPr>
            <p:nvPr/>
          </p:nvSpPr>
          <p:spPr bwMode="auto">
            <a:xfrm>
              <a:off x="5257800" y="2438401"/>
              <a:ext cx="3581400" cy="2057399"/>
            </a:xfrm>
            <a:prstGeom prst="ellipse">
              <a:avLst/>
            </a:prstGeom>
            <a:solidFill>
              <a:srgbClr val="0060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13715" name="Text Box 12"/>
            <p:cNvSpPr txBox="1">
              <a:spLocks noChangeArrowheads="1"/>
            </p:cNvSpPr>
            <p:nvPr/>
          </p:nvSpPr>
          <p:spPr bwMode="auto">
            <a:xfrm>
              <a:off x="5638800" y="2819400"/>
              <a:ext cx="2971800" cy="147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CCFF66"/>
                  </a:solidFill>
                </a:rPr>
                <a:t>Participation </a:t>
              </a:r>
              <a:r>
                <a:rPr lang="en-GB" sz="3200" b="1" dirty="0" smtClean="0">
                  <a:solidFill>
                    <a:srgbClr val="CCFF66"/>
                  </a:solidFill>
                </a:rPr>
                <a:t>in Global Decisions:</a:t>
              </a:r>
            </a:p>
            <a:p>
              <a:pPr algn="ctr"/>
              <a:r>
                <a:rPr lang="en-GB" sz="3200" b="1" dirty="0" smtClean="0">
                  <a:solidFill>
                    <a:srgbClr val="CCFF66"/>
                  </a:solidFill>
                </a:rPr>
                <a:t>From G20 to G21</a:t>
              </a:r>
              <a:endParaRPr lang="en-GB" sz="3200" b="1" dirty="0">
                <a:solidFill>
                  <a:srgbClr val="CCFF66"/>
                </a:solidFill>
              </a:endParaRPr>
            </a:p>
          </p:txBody>
        </p:sp>
      </p:grpSp>
      <p:sp>
        <p:nvSpPr>
          <p:cNvPr id="28" name="Oval 3"/>
          <p:cNvSpPr>
            <a:spLocks noChangeArrowheads="1"/>
          </p:cNvSpPr>
          <p:nvPr/>
        </p:nvSpPr>
        <p:spPr bwMode="auto">
          <a:xfrm rot="10800000">
            <a:off x="3676650" y="914400"/>
            <a:ext cx="3086100" cy="25146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429000" y="1611313"/>
            <a:ext cx="3581400" cy="1817687"/>
            <a:chOff x="5257800" y="2362201"/>
            <a:chExt cx="3581400" cy="2057399"/>
          </a:xfrm>
        </p:grpSpPr>
        <p:sp>
          <p:nvSpPr>
            <p:cNvPr id="413712" name="Oval 3"/>
            <p:cNvSpPr>
              <a:spLocks noChangeArrowheads="1"/>
            </p:cNvSpPr>
            <p:nvPr/>
          </p:nvSpPr>
          <p:spPr bwMode="auto">
            <a:xfrm>
              <a:off x="5257800" y="2362201"/>
              <a:ext cx="3581400" cy="2057399"/>
            </a:xfrm>
            <a:prstGeom prst="ellipse">
              <a:avLst/>
            </a:prstGeom>
            <a:solidFill>
              <a:srgbClr val="C400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13713" name="Text Box 12"/>
            <p:cNvSpPr txBox="1">
              <a:spLocks noChangeArrowheads="1"/>
            </p:cNvSpPr>
            <p:nvPr/>
          </p:nvSpPr>
          <p:spPr bwMode="auto">
            <a:xfrm>
              <a:off x="5638800" y="2819400"/>
              <a:ext cx="2971800" cy="1114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</a:rPr>
                <a:t>Donors’</a:t>
              </a:r>
            </a:p>
            <a:p>
              <a:pPr algn="ctr"/>
              <a:r>
                <a:rPr lang="en-GB" sz="3200" b="1" dirty="0" smtClean="0">
                  <a:solidFill>
                    <a:schemeClr val="bg1"/>
                  </a:solidFill>
                </a:rPr>
                <a:t>centricity</a:t>
              </a:r>
              <a:endParaRPr lang="en-GB" sz="3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3" name="Picture 22" descr="solidarité 17_afriq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0504">
            <a:off x="4377932" y="3125996"/>
            <a:ext cx="1617548" cy="161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3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4050" grpId="0" animBg="1"/>
      <p:bldP spid="24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33399" y="1377161"/>
            <a:ext cx="8686801" cy="2356639"/>
            <a:chOff x="2894954" y="4827269"/>
            <a:chExt cx="5010211" cy="2289851"/>
          </a:xfrm>
        </p:grpSpPr>
        <p:sp useBgFill="1">
          <p:nvSpPr>
            <p:cNvPr id="405523" name="Oval 3"/>
            <p:cNvSpPr>
              <a:spLocks noChangeArrowheads="1"/>
            </p:cNvSpPr>
            <p:nvPr/>
          </p:nvSpPr>
          <p:spPr bwMode="auto">
            <a:xfrm>
              <a:off x="2894954" y="4827269"/>
              <a:ext cx="5010211" cy="2285999"/>
            </a:xfrm>
            <a:prstGeom prst="ellipse">
              <a:avLst/>
            </a:prstGeom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05524" name="Text Box 15"/>
            <p:cNvSpPr txBox="1">
              <a:spLocks noChangeArrowheads="1"/>
            </p:cNvSpPr>
            <p:nvPr/>
          </p:nvSpPr>
          <p:spPr bwMode="auto">
            <a:xfrm>
              <a:off x="3585679" y="5049377"/>
              <a:ext cx="3308654" cy="20677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5791" tIns="47896" rIns="95791" bIns="47896">
              <a:spAutoFit/>
            </a:bodyPr>
            <a:lstStyle/>
            <a:p>
              <a:pPr algn="ctr" defTabSz="957263" eaLnBrk="0" hangingPunct="0"/>
              <a:r>
                <a:rPr lang="en-US" sz="4400" b="1" dirty="0" smtClean="0">
                  <a:solidFill>
                    <a:srgbClr val="FF6600"/>
                  </a:solidFill>
                </a:rPr>
                <a:t>REVISITING SOLIDARISM AND HUMANITARISM</a:t>
              </a:r>
              <a:endParaRPr lang="en-US" sz="44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219200" y="304800"/>
            <a:ext cx="8458200" cy="95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91" tIns="47896" rIns="95791" bIns="47896">
            <a:spAutoFit/>
          </a:bodyPr>
          <a:lstStyle/>
          <a:p>
            <a:pPr algn="ctr" defTabSz="957263"/>
            <a:r>
              <a:rPr lang="en-US" sz="2800" b="1" dirty="0" smtClean="0">
                <a:solidFill>
                  <a:srgbClr val="FFFF00"/>
                </a:solidFill>
              </a:rPr>
              <a:t>AFRICA’S FUTURE :</a:t>
            </a:r>
          </a:p>
          <a:p>
            <a:pPr algn="ctr" defTabSz="957263"/>
            <a:r>
              <a:rPr lang="en-US" sz="2800" b="1" dirty="0" smtClean="0">
                <a:solidFill>
                  <a:srgbClr val="FFFF00"/>
                </a:solidFill>
              </a:rPr>
              <a:t>STRUCTURING ECONOMIC AFROCENTRICITY</a:t>
            </a:r>
            <a:endParaRPr lang="en-US" sz="2800" b="1" dirty="0">
              <a:solidFill>
                <a:srgbClr val="FFFF00"/>
              </a:solidFill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28600" y="1295400"/>
            <a:ext cx="6019800" cy="2971800"/>
            <a:chOff x="5026000" y="1524000"/>
            <a:chExt cx="5032400" cy="2362200"/>
          </a:xfrm>
        </p:grpSpPr>
        <p:sp>
          <p:nvSpPr>
            <p:cNvPr id="405521" name="Oval 19"/>
            <p:cNvSpPr>
              <a:spLocks noChangeArrowheads="1"/>
            </p:cNvSpPr>
            <p:nvPr/>
          </p:nvSpPr>
          <p:spPr bwMode="auto">
            <a:xfrm>
              <a:off x="5026000" y="1524000"/>
              <a:ext cx="5032400" cy="2362200"/>
            </a:xfrm>
            <a:prstGeom prst="ellipse">
              <a:avLst/>
            </a:prstGeom>
            <a:gradFill rotWithShape="1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05522" name="Text Box 20"/>
            <p:cNvSpPr txBox="1">
              <a:spLocks noChangeArrowheads="1"/>
            </p:cNvSpPr>
            <p:nvPr/>
          </p:nvSpPr>
          <p:spPr bwMode="auto">
            <a:xfrm>
              <a:off x="5047535" y="1947985"/>
              <a:ext cx="4373853" cy="1642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5791" tIns="47896" rIns="95791" bIns="47896">
              <a:spAutoFit/>
            </a:bodyPr>
            <a:lstStyle/>
            <a:p>
              <a:pPr algn="ctr" defTabSz="957263" eaLnBrk="0" hangingPunct="0"/>
              <a:r>
                <a:rPr lang="en-GB" sz="2800" b="1" dirty="0" smtClean="0">
                  <a:solidFill>
                    <a:srgbClr val="000048"/>
                  </a:solidFill>
                </a:rPr>
                <a:t>REDUCING INEQUALITY DIVIDE </a:t>
              </a:r>
            </a:p>
            <a:p>
              <a:pPr algn="ctr" defTabSz="957263" eaLnBrk="0" hangingPunct="0"/>
              <a:r>
                <a:rPr lang="en-GB" sz="2400" b="1" dirty="0" smtClean="0">
                  <a:solidFill>
                    <a:srgbClr val="000048"/>
                  </a:solidFill>
                </a:rPr>
                <a:t>(Lack of Legitimacy between Decision makers and </a:t>
              </a:r>
            </a:p>
            <a:p>
              <a:pPr algn="ctr" defTabSz="957263" eaLnBrk="0" hangingPunct="0"/>
              <a:r>
                <a:rPr lang="en-GB" sz="2400" b="1" dirty="0" smtClean="0">
                  <a:solidFill>
                    <a:srgbClr val="000048"/>
                  </a:solidFill>
                </a:rPr>
                <a:t>the Population)</a:t>
              </a:r>
              <a:endParaRPr lang="en-US" sz="2400" b="1" dirty="0">
                <a:solidFill>
                  <a:srgbClr val="000048"/>
                </a:solidFill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105400" y="1219200"/>
            <a:ext cx="4876800" cy="2590800"/>
            <a:chOff x="685800" y="1427480"/>
            <a:chExt cx="7881221" cy="2992120"/>
          </a:xfrm>
        </p:grpSpPr>
        <p:sp>
          <p:nvSpPr>
            <p:cNvPr id="9228" name="Oval 17"/>
            <p:cNvSpPr>
              <a:spLocks noChangeArrowheads="1"/>
            </p:cNvSpPr>
            <p:nvPr/>
          </p:nvSpPr>
          <p:spPr bwMode="auto">
            <a:xfrm>
              <a:off x="685800" y="1427480"/>
              <a:ext cx="7881221" cy="2992120"/>
            </a:xfrm>
            <a:prstGeom prst="ellipse">
              <a:avLst/>
            </a:prstGeom>
            <a:gradFill flip="none" rotWithShape="1">
              <a:gsLst>
                <a:gs pos="0">
                  <a:srgbClr val="FF0DFF"/>
                </a:gs>
                <a:gs pos="50000">
                  <a:srgbClr val="FBF7FB"/>
                </a:gs>
                <a:gs pos="100000">
                  <a:srgbClr val="800080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  <a:defRPr/>
              </a:pPr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5520" name="Text Box 18"/>
            <p:cNvSpPr txBox="1">
              <a:spLocks noChangeArrowheads="1"/>
            </p:cNvSpPr>
            <p:nvPr/>
          </p:nvSpPr>
          <p:spPr bwMode="auto">
            <a:xfrm>
              <a:off x="1561492" y="2296160"/>
              <a:ext cx="6567684" cy="17598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5791" tIns="47896" rIns="95791" bIns="47896">
              <a:spAutoFit/>
            </a:bodyPr>
            <a:lstStyle/>
            <a:p>
              <a:pPr algn="ctr" defTabSz="957263" eaLnBrk="0" hangingPunct="0"/>
              <a:r>
                <a:rPr lang="en-US" sz="2800" b="1" dirty="0" smtClean="0">
                  <a:solidFill>
                    <a:srgbClr val="660066"/>
                  </a:solidFill>
                </a:rPr>
                <a:t>BUILDING POLICY AND BUDGET SPACES</a:t>
              </a:r>
              <a:endParaRPr lang="en-US" sz="2800" b="1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80999" y="4876800"/>
            <a:ext cx="5943600" cy="2322654"/>
            <a:chOff x="697904" y="5152321"/>
            <a:chExt cx="5010209" cy="2286000"/>
          </a:xfrm>
          <a:solidFill>
            <a:srgbClr val="000048"/>
          </a:solidFill>
        </p:grpSpPr>
        <p:sp useBgFill="1">
          <p:nvSpPr>
            <p:cNvPr id="11274" name="Oval 3"/>
            <p:cNvSpPr>
              <a:spLocks noChangeArrowheads="1"/>
            </p:cNvSpPr>
            <p:nvPr/>
          </p:nvSpPr>
          <p:spPr bwMode="auto">
            <a:xfrm>
              <a:off x="697904" y="5152321"/>
              <a:ext cx="5010209" cy="2286000"/>
            </a:xfrm>
            <a:prstGeom prst="ellipse">
              <a:avLst/>
            </a:prstGeom>
            <a:grpFill/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  <a:defRPr/>
              </a:pPr>
              <a:endParaRPr lang="fr-FR"/>
            </a:p>
          </p:txBody>
        </p:sp>
        <p:sp>
          <p:nvSpPr>
            <p:cNvPr id="11275" name="Text Box 15"/>
            <p:cNvSpPr txBox="1">
              <a:spLocks noChangeArrowheads="1"/>
            </p:cNvSpPr>
            <p:nvPr/>
          </p:nvSpPr>
          <p:spPr bwMode="auto">
            <a:xfrm>
              <a:off x="954838" y="5812720"/>
              <a:ext cx="3532840" cy="1064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5791" tIns="47896" rIns="95791" bIns="47896">
              <a:spAutoFit/>
            </a:bodyPr>
            <a:lstStyle/>
            <a:p>
              <a:pPr algn="ctr" defTabSz="957263" eaLnBrk="0" hangingPunct="0">
                <a:defRPr/>
              </a:pPr>
              <a:r>
                <a:rPr lang="en-US" sz="3200" b="1" dirty="0">
                  <a:solidFill>
                    <a:srgbClr val="FF6600"/>
                  </a:solidFill>
                </a:rPr>
                <a:t>INFLUENCE </a:t>
              </a:r>
              <a:r>
                <a:rPr lang="en-US" sz="3200" b="1" dirty="0" smtClean="0">
                  <a:solidFill>
                    <a:srgbClr val="FF6600"/>
                  </a:solidFill>
                </a:rPr>
                <a:t>WITHOUT POWER</a:t>
              </a:r>
              <a:endParaRPr lang="en-US" sz="2400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283676" name="AutoShape 28"/>
          <p:cNvSpPr>
            <a:spLocks noChangeArrowheads="1"/>
          </p:cNvSpPr>
          <p:nvPr/>
        </p:nvSpPr>
        <p:spPr bwMode="auto">
          <a:xfrm rot="6482755">
            <a:off x="3171500" y="4240213"/>
            <a:ext cx="2743200" cy="609600"/>
          </a:xfrm>
          <a:prstGeom prst="curvedDownArrow">
            <a:avLst>
              <a:gd name="adj1" fmla="val 87292"/>
              <a:gd name="adj2" fmla="val 174542"/>
              <a:gd name="adj3" fmla="val 33333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876800" y="4572000"/>
            <a:ext cx="5105400" cy="2209800"/>
            <a:chOff x="5025999" y="1686911"/>
            <a:chExt cx="5032400" cy="2362200"/>
          </a:xfrm>
        </p:grpSpPr>
        <p:sp>
          <p:nvSpPr>
            <p:cNvPr id="405515" name="Oval 19"/>
            <p:cNvSpPr>
              <a:spLocks noChangeArrowheads="1"/>
            </p:cNvSpPr>
            <p:nvPr/>
          </p:nvSpPr>
          <p:spPr bwMode="auto">
            <a:xfrm>
              <a:off x="5025999" y="1686911"/>
              <a:ext cx="5032400" cy="2362200"/>
            </a:xfrm>
            <a:prstGeom prst="ellipse">
              <a:avLst/>
            </a:prstGeom>
            <a:gradFill rotWithShape="1">
              <a:gsLst>
                <a:gs pos="0">
                  <a:srgbClr val="9CB86E"/>
                </a:gs>
                <a:gs pos="50000">
                  <a:srgbClr val="9CB86E"/>
                </a:gs>
                <a:gs pos="77000">
                  <a:srgbClr val="CCFF99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405516" name="Text Box 20"/>
            <p:cNvSpPr txBox="1">
              <a:spLocks noChangeArrowheads="1"/>
            </p:cNvSpPr>
            <p:nvPr/>
          </p:nvSpPr>
          <p:spPr bwMode="auto">
            <a:xfrm>
              <a:off x="5326441" y="2291409"/>
              <a:ext cx="4501176" cy="10246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5791" tIns="47896" rIns="95791" bIns="47896">
              <a:spAutoFit/>
            </a:bodyPr>
            <a:lstStyle/>
            <a:p>
              <a:pPr algn="ctr" defTabSz="957263" eaLnBrk="0" hangingPunct="0"/>
              <a:r>
                <a:rPr lang="en-GB" sz="2800" b="1" dirty="0" smtClean="0">
                  <a:solidFill>
                    <a:srgbClr val="006000"/>
                  </a:solidFill>
                </a:rPr>
                <a:t>FOCUSING ON INTRA-AFRICAN MARKETS</a:t>
              </a:r>
              <a:endParaRPr lang="en-US" sz="1600" b="1" dirty="0">
                <a:solidFill>
                  <a:srgbClr val="006000"/>
                </a:solidFill>
              </a:endParaRPr>
            </a:p>
          </p:txBody>
        </p:sp>
      </p:grpSp>
      <p:sp>
        <p:nvSpPr>
          <p:cNvPr id="283677" name="AutoShape 29"/>
          <p:cNvSpPr>
            <a:spLocks noChangeArrowheads="1"/>
          </p:cNvSpPr>
          <p:nvPr/>
        </p:nvSpPr>
        <p:spPr bwMode="auto">
          <a:xfrm rot="5010195">
            <a:off x="4275564" y="3445050"/>
            <a:ext cx="2632075" cy="1022350"/>
          </a:xfrm>
          <a:prstGeom prst="curvedUpArrow">
            <a:avLst>
              <a:gd name="adj1" fmla="val 53386"/>
              <a:gd name="adj2" fmla="val 106736"/>
              <a:gd name="adj3" fmla="val 33333"/>
            </a:avLst>
          </a:pr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0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3676" grpId="0" animBg="1"/>
      <p:bldP spid="2836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6596" name="Picture 4" descr="j00788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7238" y="2057400"/>
            <a:ext cx="6178550" cy="3841750"/>
          </a:xfrm>
          <a:solidFill>
            <a:srgbClr val="FFFFFF"/>
          </a:solidFill>
          <a:ln>
            <a:miter lim="800000"/>
            <a:headEnd/>
            <a:tailEnd/>
          </a:ln>
        </p:spPr>
      </p:pic>
      <p:sp>
        <p:nvSpPr>
          <p:cNvPr id="11161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0E7BA-9560-49B8-A66E-EB6F13D113A9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15747" name="Rectangle 2"/>
          <p:cNvSpPr>
            <a:spLocks noChangeArrowheads="1"/>
          </p:cNvSpPr>
          <p:nvPr/>
        </p:nvSpPr>
        <p:spPr bwMode="auto">
          <a:xfrm>
            <a:off x="0" y="1279525"/>
            <a:ext cx="1005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2926595" name="Rectangle 3"/>
          <p:cNvSpPr>
            <a:spLocks noChangeArrowheads="1"/>
          </p:cNvSpPr>
          <p:nvPr/>
        </p:nvSpPr>
        <p:spPr bwMode="auto">
          <a:xfrm>
            <a:off x="1316038" y="6172200"/>
            <a:ext cx="7904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sz="6000" b="1" dirty="0" err="1" smtClean="0">
                <a:solidFill>
                  <a:srgbClr val="CCFF99"/>
                </a:solidFill>
                <a:cs typeface="Times New Roman" pitchFamily="18" charset="0"/>
              </a:rPr>
              <a:t>Thank</a:t>
            </a:r>
            <a:r>
              <a:rPr lang="fr-FR" sz="6000" b="1" dirty="0" smtClean="0">
                <a:solidFill>
                  <a:srgbClr val="CCFF99"/>
                </a:solidFill>
                <a:cs typeface="Times New Roman" pitchFamily="18" charset="0"/>
              </a:rPr>
              <a:t> You!</a:t>
            </a:r>
            <a:endParaRPr lang="fr-FR" sz="6000" dirty="0">
              <a:solidFill>
                <a:srgbClr val="CCFF99"/>
              </a:solidFill>
            </a:endParaRPr>
          </a:p>
        </p:txBody>
      </p:sp>
      <p:sp>
        <p:nvSpPr>
          <p:cNvPr id="2926597" name="Rectangle 5"/>
          <p:cNvSpPr>
            <a:spLocks noChangeArrowheads="1"/>
          </p:cNvSpPr>
          <p:nvPr/>
        </p:nvSpPr>
        <p:spPr bwMode="auto">
          <a:xfrm>
            <a:off x="1524000" y="838200"/>
            <a:ext cx="7391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3" tIns="43637" rIns="87273" bIns="43637"/>
          <a:lstStyle/>
          <a:p>
            <a:pPr algn="ctr" defTabSz="871538" eaLnBrk="0" hangingPunct="0"/>
            <a:r>
              <a:rPr lang="fr-FR" sz="6000" b="1" dirty="0">
                <a:solidFill>
                  <a:srgbClr val="CCFF99"/>
                </a:solidFill>
              </a:rPr>
              <a:t>Discussions 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265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265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2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2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926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9265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92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92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92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6595" grpId="0" autoUpdateAnimBg="0"/>
      <p:bldP spid="29265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905000"/>
            <a:ext cx="7620000" cy="14478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600" b="1" kern="1200" dirty="0" smtClean="0">
                <a:solidFill>
                  <a:schemeClr val="bg1"/>
                </a:solidFill>
                <a:cs typeface="Arial" charset="0"/>
              </a:rPr>
              <a:t>1. Development needs</a:t>
            </a:r>
            <a:br>
              <a:rPr lang="en-US" sz="3600" b="1" kern="12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3600" b="1" kern="1200" dirty="0" smtClean="0">
                <a:solidFill>
                  <a:schemeClr val="bg1"/>
                </a:solidFill>
                <a:cs typeface="Arial" charset="0"/>
              </a:rPr>
              <a:t> a margin of freedom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5186ED-4FF1-4B2A-8120-CC89EA9B157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543800" y="3886200"/>
            <a:ext cx="2362200" cy="2624748"/>
            <a:chOff x="7543800" y="3886200"/>
            <a:chExt cx="2362200" cy="2624748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smtClean="0">
                  <a:solidFill>
                    <a:srgbClr val="FFFF00"/>
                  </a:solidFill>
                </a:rPr>
                <a:t>AFRICA’S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10" name="Picture 9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324" name="Object 2"/>
          <p:cNvGraphicFramePr>
            <a:graphicFrameLocks noChangeAspect="1"/>
          </p:cNvGraphicFramePr>
          <p:nvPr/>
        </p:nvGraphicFramePr>
        <p:xfrm>
          <a:off x="0" y="1193800"/>
          <a:ext cx="10099675" cy="5816600"/>
        </p:xfrm>
        <a:graphic>
          <a:graphicData uri="http://schemas.openxmlformats.org/presentationml/2006/ole">
            <p:oleObj spid="_x0000_s437250" name="Chart" r:id="rId4" imgW="6896100" imgH="3591015" progId="MSGraph.Chart.8">
              <p:embed followColorScheme="full"/>
            </p:oleObj>
          </a:graphicData>
        </a:graphic>
      </p:graphicFrame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143000" y="703263"/>
            <a:ext cx="8686800" cy="820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9269" tIns="49635" rIns="99269" bIns="49635">
            <a:spAutoFit/>
          </a:bodyPr>
          <a:lstStyle/>
          <a:p>
            <a:pPr algn="ctr" defTabSz="992188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Sub-Saharan Africa: Capital flows, 2009</a:t>
            </a:r>
            <a:endParaRPr lang="en-GB" sz="2600" b="1" dirty="0">
              <a:solidFill>
                <a:srgbClr val="FFFF00"/>
              </a:solidFill>
            </a:endParaRPr>
          </a:p>
          <a:p>
            <a:pPr algn="ctr" defTabSz="992188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(in </a:t>
            </a:r>
            <a:r>
              <a:rPr lang="en-GB" sz="2600" b="1" dirty="0">
                <a:solidFill>
                  <a:srgbClr val="FFFF00"/>
                </a:solidFill>
              </a:rPr>
              <a:t>% </a:t>
            </a:r>
            <a:r>
              <a:rPr lang="en-GB" sz="2600" b="1" dirty="0" smtClean="0">
                <a:solidFill>
                  <a:srgbClr val="FFFF00"/>
                </a:solidFill>
              </a:rPr>
              <a:t>of GDP)</a:t>
            </a:r>
            <a:endParaRPr lang="en-GB" b="1" dirty="0">
              <a:solidFill>
                <a:srgbClr val="FF339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1828800"/>
            <a:ext cx="47244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lnSpc>
                <a:spcPts val="25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Aid for ever ? </a:t>
            </a:r>
          </a:p>
          <a:p>
            <a:pPr marL="531813" indent="-531813">
              <a:lnSpc>
                <a:spcPts val="25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Between dependency, sovereignty and influence 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52581" name="Straight Arrow Connector 5"/>
          <p:cNvCxnSpPr>
            <a:cxnSpLocks noChangeShapeType="1"/>
          </p:cNvCxnSpPr>
          <p:nvPr/>
        </p:nvCxnSpPr>
        <p:spPr bwMode="auto">
          <a:xfrm>
            <a:off x="609600" y="4951413"/>
            <a:ext cx="8991600" cy="1587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52582" name="Rectangle 7"/>
          <p:cNvSpPr>
            <a:spLocks noChangeArrowheads="1"/>
          </p:cNvSpPr>
          <p:nvPr/>
        </p:nvSpPr>
        <p:spPr bwMode="auto">
          <a:xfrm>
            <a:off x="685800" y="7010400"/>
            <a:ext cx="365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Source : IMF </a:t>
            </a:r>
            <a:r>
              <a:rPr lang="en-US" sz="1200" i="1" dirty="0">
                <a:solidFill>
                  <a:srgbClr val="FFFFFF"/>
                </a:solidFill>
              </a:rPr>
              <a:t>World Economic Outlook</a:t>
            </a:r>
            <a:r>
              <a:rPr lang="en-US" sz="1200" dirty="0">
                <a:solidFill>
                  <a:srgbClr val="FFFFFF"/>
                </a:solidFill>
              </a:rPr>
              <a:t>, April 2009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24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44324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24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44324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44324" grpId="0" bld="series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4324" name="Object 2"/>
          <p:cNvGraphicFramePr>
            <a:graphicFrameLocks noChangeAspect="1"/>
          </p:cNvGraphicFramePr>
          <p:nvPr/>
        </p:nvGraphicFramePr>
        <p:xfrm>
          <a:off x="-41275" y="1270000"/>
          <a:ext cx="10183813" cy="5892800"/>
        </p:xfrm>
        <a:graphic>
          <a:graphicData uri="http://schemas.openxmlformats.org/presentationml/2006/ole">
            <p:oleObj spid="_x0000_s434178" name="Chart" r:id="rId4" imgW="6953385" imgH="3638460" progId="MSGraph.Chart.8">
              <p:embed followColorScheme="full"/>
            </p:oleObj>
          </a:graphicData>
        </a:graphic>
      </p:graphicFrame>
      <p:cxnSp>
        <p:nvCxnSpPr>
          <p:cNvPr id="10" name="Straight Arrow Connector 5"/>
          <p:cNvCxnSpPr>
            <a:cxnSpLocks noChangeShapeType="1"/>
          </p:cNvCxnSpPr>
          <p:nvPr/>
        </p:nvCxnSpPr>
        <p:spPr bwMode="auto">
          <a:xfrm>
            <a:off x="838200" y="3732212"/>
            <a:ext cx="8991600" cy="15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078" name="Straight Arrow Connector 5"/>
          <p:cNvCxnSpPr>
            <a:cxnSpLocks noChangeShapeType="1"/>
          </p:cNvCxnSpPr>
          <p:nvPr/>
        </p:nvCxnSpPr>
        <p:spPr bwMode="auto">
          <a:xfrm>
            <a:off x="762000" y="2819400"/>
            <a:ext cx="8991600" cy="1587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54629" name="Text Box 3"/>
          <p:cNvSpPr txBox="1">
            <a:spLocks noChangeArrowheads="1"/>
          </p:cNvSpPr>
          <p:nvPr/>
        </p:nvSpPr>
        <p:spPr bwMode="auto">
          <a:xfrm>
            <a:off x="1600200" y="627363"/>
            <a:ext cx="7162800" cy="820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9269" tIns="49635" rIns="99269" bIns="49635">
            <a:spAutoFit/>
          </a:bodyPr>
          <a:lstStyle/>
          <a:p>
            <a:pPr algn="ctr" defTabSz="992188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Net Official Development Assistance, 2008</a:t>
            </a:r>
            <a:endParaRPr lang="en-GB" sz="2600" b="1" dirty="0">
              <a:solidFill>
                <a:srgbClr val="FFFF00"/>
              </a:solidFill>
            </a:endParaRPr>
          </a:p>
          <a:p>
            <a:pPr algn="ctr" defTabSz="992188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2600" b="1" dirty="0" smtClean="0">
                <a:solidFill>
                  <a:srgbClr val="FFFF00"/>
                </a:solidFill>
              </a:rPr>
              <a:t>(in </a:t>
            </a:r>
            <a:r>
              <a:rPr lang="en-GB" sz="2600" b="1" dirty="0">
                <a:solidFill>
                  <a:srgbClr val="FFFF00"/>
                </a:solidFill>
              </a:rPr>
              <a:t>% </a:t>
            </a:r>
            <a:r>
              <a:rPr lang="en-GB" sz="2600" b="1" dirty="0" smtClean="0">
                <a:solidFill>
                  <a:srgbClr val="FFFF00"/>
                </a:solidFill>
              </a:rPr>
              <a:t>of GDP, per country)</a:t>
            </a:r>
            <a:endParaRPr lang="en-GB" b="1" dirty="0">
              <a:solidFill>
                <a:srgbClr val="FF339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1704975"/>
            <a:ext cx="5486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  <a:buFont typeface="Wingdings" pitchFamily="2" charset="2"/>
              <a:buChar char="q"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Only 5 countries are really committed to 0.7 % of GDP, the UN minimum solidarity target !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6853238"/>
            <a:ext cx="8763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Tony Addison, Channing Arndt, and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Finn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Tarp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(2010).</a:t>
            </a:r>
            <a:r>
              <a:rPr lang="fr-FR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Triple </a:t>
            </a:r>
            <a:r>
              <a:rPr lang="fr-FR" sz="12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Crisis</a:t>
            </a:r>
            <a:r>
              <a:rPr lang="fr-FR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and the Global Aid Architecture,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No. 2010/01, UNU-WIDER,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January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2010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9800" y="2819400"/>
            <a:ext cx="37338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0.47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%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of GDP on average </a:t>
            </a:r>
          </a:p>
          <a:p>
            <a:pPr algn="ctr">
              <a:lnSpc>
                <a:spcPts val="25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for High income countries!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24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44324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24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44324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44324" grpId="0" bld="series"/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438400"/>
            <a:ext cx="7924800" cy="1219200"/>
          </a:xfrm>
          <a:ln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200" b="1" kern="1200" dirty="0" smtClean="0">
                <a:solidFill>
                  <a:schemeClr val="bg1"/>
                </a:solidFill>
                <a:cs typeface="Arial" charset="0"/>
              </a:rPr>
              <a:t>2. GAINING CONTROL OVER RESOURCES AND BUDGET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E881D-FD00-4AAB-B36B-12FF980AEA7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391400" y="3810000"/>
            <a:ext cx="2362200" cy="2624748"/>
            <a:chOff x="7543800" y="3886200"/>
            <a:chExt cx="2362200" cy="2624748"/>
          </a:xfrm>
        </p:grpSpPr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7543800" y="3886200"/>
              <a:ext cx="2362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b="1" dirty="0" err="1" smtClean="0">
                  <a:solidFill>
                    <a:srgbClr val="FFFF00"/>
                  </a:solidFill>
                </a:rPr>
                <a:t>AFRICA’s</a:t>
              </a:r>
              <a:r>
                <a:rPr lang="fr-FR" sz="1800" b="1" dirty="0" smtClean="0">
                  <a:solidFill>
                    <a:srgbClr val="FFFF00"/>
                  </a:solidFill>
                </a:rPr>
                <a:t> NEW OPPORTUNITIES</a:t>
              </a:r>
              <a:endParaRPr lang="fr-FR" sz="1800" b="1" dirty="0">
                <a:solidFill>
                  <a:srgbClr val="FFFF00"/>
                </a:solidFill>
              </a:endParaRPr>
            </a:p>
          </p:txBody>
        </p:sp>
        <p:pic>
          <p:nvPicPr>
            <p:cNvPr id="9" name="Picture 8" descr="solidarité 17_afriqu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40504">
              <a:off x="7788697" y="4740886"/>
              <a:ext cx="1771650" cy="1770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117475" y="987425"/>
          <a:ext cx="9788525" cy="6022975"/>
        </p:xfrm>
        <a:graphic>
          <a:graphicData uri="http://schemas.openxmlformats.org/presentationml/2006/ole">
            <p:oleObj spid="_x0000_s440322" name="Chart" r:id="rId4" imgW="8782185" imgH="6305640" progId="MSGraph.Chart.8">
              <p:embed followColorScheme="full"/>
            </p:oleObj>
          </a:graphicData>
        </a:graphic>
      </p:graphicFrame>
      <p:sp>
        <p:nvSpPr>
          <p:cNvPr id="62259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4EBF16-E656-439F-BB66-64B58163E271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622596" name="Text Box 3"/>
          <p:cNvSpPr txBox="1">
            <a:spLocks noChangeArrowheads="1"/>
          </p:cNvSpPr>
          <p:nvPr/>
        </p:nvSpPr>
        <p:spPr bwMode="auto">
          <a:xfrm>
            <a:off x="1371600" y="508000"/>
            <a:ext cx="7772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71538" eaLnBrk="0" hangingPunct="0"/>
            <a:r>
              <a:rPr kumimoji="1" lang="en-US" sz="2200" b="1" dirty="0" smtClean="0">
                <a:solidFill>
                  <a:schemeClr val="bg1"/>
                </a:solidFill>
              </a:rPr>
              <a:t>AFRICA AND ECONOMIC RESILIENCE:</a:t>
            </a:r>
            <a:endParaRPr kumimoji="1" lang="en-US" sz="2200" b="1" dirty="0">
              <a:solidFill>
                <a:schemeClr val="bg1"/>
              </a:solidFill>
            </a:endParaRPr>
          </a:p>
          <a:p>
            <a:pPr algn="ctr" defTabSz="871538" eaLnBrk="0" hangingPunct="0"/>
            <a:r>
              <a:rPr kumimoji="1" lang="en-US" sz="2200" b="1" dirty="0" smtClean="0">
                <a:solidFill>
                  <a:schemeClr val="bg1"/>
                </a:solidFill>
              </a:rPr>
              <a:t>Real GDP growth, </a:t>
            </a:r>
            <a:r>
              <a:rPr kumimoji="1" lang="en-US" sz="2200" b="1" dirty="0">
                <a:solidFill>
                  <a:schemeClr val="bg1"/>
                </a:solidFill>
              </a:rPr>
              <a:t>2004-2011, en %</a:t>
            </a:r>
          </a:p>
        </p:txBody>
      </p:sp>
      <p:sp>
        <p:nvSpPr>
          <p:cNvPr id="622597" name="Text Box 4"/>
          <p:cNvSpPr txBox="1">
            <a:spLocks noChangeArrowheads="1"/>
          </p:cNvSpPr>
          <p:nvPr/>
        </p:nvSpPr>
        <p:spPr bwMode="auto">
          <a:xfrm>
            <a:off x="1074738" y="7010400"/>
            <a:ext cx="60880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1538"/>
            <a:r>
              <a:rPr lang="en-US" sz="1400">
                <a:solidFill>
                  <a:srgbClr val="969696"/>
                </a:solidFill>
              </a:rPr>
              <a:t>Source IMF, </a:t>
            </a:r>
            <a:r>
              <a:rPr lang="en-US" sz="1400" i="1">
                <a:solidFill>
                  <a:srgbClr val="969696"/>
                </a:solidFill>
              </a:rPr>
              <a:t>WEO October 2010</a:t>
            </a:r>
            <a:r>
              <a:rPr lang="en-US" sz="1400">
                <a:solidFill>
                  <a:srgbClr val="969696"/>
                </a:solidFill>
              </a:rPr>
              <a:t>:  Recovery,  Risk and Rebalancing, p.177.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29858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29858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529858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529858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series"/>
      <p:bldOleChart spid="1529858" grpId="1" bld="series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117475" y="1022350"/>
          <a:ext cx="9788525" cy="5951538"/>
        </p:xfrm>
        <a:graphic>
          <a:graphicData uri="http://schemas.openxmlformats.org/presentationml/2006/ole">
            <p:oleObj spid="_x0000_s441346" name="Chart" r:id="rId4" imgW="8782185" imgH="6229350" progId="MSGraph.Chart.8">
              <p:embed followColorScheme="full"/>
            </p:oleObj>
          </a:graphicData>
        </a:graphic>
      </p:graphicFrame>
      <p:sp>
        <p:nvSpPr>
          <p:cNvPr id="72294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B15718-176C-418C-9737-C98726F87AFD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722948" name="Text Box 3"/>
          <p:cNvSpPr txBox="1">
            <a:spLocks noChangeArrowheads="1"/>
          </p:cNvSpPr>
          <p:nvPr/>
        </p:nvSpPr>
        <p:spPr bwMode="auto">
          <a:xfrm>
            <a:off x="1371600" y="508000"/>
            <a:ext cx="7772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71538" eaLnBrk="0" hangingPunct="0"/>
            <a:r>
              <a:rPr kumimoji="1" lang="en-US" sz="2200" b="1" dirty="0" err="1" smtClean="0">
                <a:solidFill>
                  <a:schemeClr val="bg1"/>
                </a:solidFill>
              </a:rPr>
              <a:t>Subsaharan</a:t>
            </a:r>
            <a:r>
              <a:rPr kumimoji="1" lang="en-US" sz="2200" b="1" dirty="0" smtClean="0">
                <a:solidFill>
                  <a:schemeClr val="bg1"/>
                </a:solidFill>
              </a:rPr>
              <a:t> Africa:</a:t>
            </a:r>
            <a:endParaRPr kumimoji="1" lang="en-US" sz="2200" b="1" dirty="0">
              <a:solidFill>
                <a:schemeClr val="bg1"/>
              </a:solidFill>
            </a:endParaRPr>
          </a:p>
          <a:p>
            <a:pPr algn="ctr" defTabSz="871538" eaLnBrk="0" hangingPunct="0"/>
            <a:r>
              <a:rPr kumimoji="1" lang="en-US" sz="2200" b="1" dirty="0" smtClean="0">
                <a:solidFill>
                  <a:schemeClr val="bg1"/>
                </a:solidFill>
              </a:rPr>
              <a:t>Real GDP Growth, </a:t>
            </a:r>
            <a:r>
              <a:rPr kumimoji="1" lang="en-US" sz="2200" b="1" dirty="0">
                <a:solidFill>
                  <a:schemeClr val="bg1"/>
                </a:solidFill>
              </a:rPr>
              <a:t>2004-2011, en</a:t>
            </a:r>
            <a:r>
              <a:rPr kumimoji="1" lang="en-US" b="1" dirty="0">
                <a:solidFill>
                  <a:schemeClr val="bg1"/>
                </a:solidFill>
              </a:rPr>
              <a:t> %</a:t>
            </a:r>
          </a:p>
        </p:txBody>
      </p:sp>
      <p:sp>
        <p:nvSpPr>
          <p:cNvPr id="722949" name="Text Box 4"/>
          <p:cNvSpPr txBox="1">
            <a:spLocks noChangeArrowheads="1"/>
          </p:cNvSpPr>
          <p:nvPr/>
        </p:nvSpPr>
        <p:spPr bwMode="auto">
          <a:xfrm>
            <a:off x="846138" y="7010400"/>
            <a:ext cx="3649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1538"/>
            <a:r>
              <a:rPr lang="en-US" sz="1400" dirty="0">
                <a:solidFill>
                  <a:srgbClr val="969696"/>
                </a:solidFill>
              </a:rPr>
              <a:t>Source IMF, </a:t>
            </a:r>
            <a:r>
              <a:rPr lang="en-US" sz="1400" i="1" dirty="0">
                <a:solidFill>
                  <a:srgbClr val="969696"/>
                </a:solidFill>
              </a:rPr>
              <a:t>REO, SSA</a:t>
            </a:r>
            <a:r>
              <a:rPr lang="en-US" sz="1400" dirty="0">
                <a:solidFill>
                  <a:srgbClr val="969696"/>
                </a:solidFill>
              </a:rPr>
              <a:t>, April 2010, p.66.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9858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series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9858" name="Object 2"/>
          <p:cNvGraphicFramePr>
            <a:graphicFrameLocks noChangeAspect="1"/>
          </p:cNvGraphicFramePr>
          <p:nvPr/>
        </p:nvGraphicFramePr>
        <p:xfrm>
          <a:off x="90488" y="965200"/>
          <a:ext cx="9842500" cy="6067425"/>
        </p:xfrm>
        <a:graphic>
          <a:graphicData uri="http://schemas.openxmlformats.org/presentationml/2006/ole">
            <p:oleObj spid="_x0000_s442370" name="Chart" r:id="rId4" imgW="8829751" imgH="6353124" progId="MSGraph.Chart.8">
              <p:embed followColorScheme="full"/>
            </p:oleObj>
          </a:graphicData>
        </a:graphic>
      </p:graphicFrame>
      <p:sp>
        <p:nvSpPr>
          <p:cNvPr id="62566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9A7CBD-1989-4B4D-9984-8A162B31823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625668" name="Text Box 3"/>
          <p:cNvSpPr txBox="1">
            <a:spLocks noChangeArrowheads="1"/>
          </p:cNvSpPr>
          <p:nvPr/>
        </p:nvSpPr>
        <p:spPr bwMode="auto">
          <a:xfrm>
            <a:off x="1371600" y="618292"/>
            <a:ext cx="708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71538" eaLnBrk="0" hangingPunct="0"/>
            <a:r>
              <a:rPr kumimoji="1" lang="en-US" sz="2800" b="1" dirty="0" err="1" smtClean="0">
                <a:solidFill>
                  <a:srgbClr val="FFFF00"/>
                </a:solidFill>
              </a:rPr>
              <a:t>Subsaharan</a:t>
            </a:r>
            <a:r>
              <a:rPr kumimoji="1" lang="en-US" sz="2800" b="1" dirty="0" smtClean="0">
                <a:solidFill>
                  <a:srgbClr val="FFFF00"/>
                </a:solidFill>
              </a:rPr>
              <a:t> Africa: </a:t>
            </a:r>
            <a:endParaRPr kumimoji="1" lang="en-US" sz="2800" b="1" dirty="0">
              <a:solidFill>
                <a:srgbClr val="FFFF00"/>
              </a:solidFill>
            </a:endParaRPr>
          </a:p>
          <a:p>
            <a:pPr algn="ctr" defTabSz="871538" eaLnBrk="0" hangingPunct="0"/>
            <a:r>
              <a:rPr kumimoji="1" lang="en-US" sz="2800" b="1" dirty="0" smtClean="0">
                <a:solidFill>
                  <a:srgbClr val="FFFF00"/>
                </a:solidFill>
              </a:rPr>
              <a:t>Trade Balance, </a:t>
            </a:r>
            <a:r>
              <a:rPr kumimoji="1" lang="en-US" sz="2800" b="1" dirty="0">
                <a:solidFill>
                  <a:srgbClr val="FFFF00"/>
                </a:solidFill>
              </a:rPr>
              <a:t>2004-2011, </a:t>
            </a:r>
            <a:r>
              <a:rPr kumimoji="1" lang="en-US" sz="2800" b="1" dirty="0" smtClean="0">
                <a:solidFill>
                  <a:srgbClr val="FFFF00"/>
                </a:solidFill>
              </a:rPr>
              <a:t>in </a:t>
            </a:r>
            <a:r>
              <a:rPr kumimoji="1" lang="en-US" sz="2800" b="1" dirty="0">
                <a:solidFill>
                  <a:srgbClr val="FFFF00"/>
                </a:solidFill>
              </a:rPr>
              <a:t>% </a:t>
            </a:r>
            <a:r>
              <a:rPr kumimoji="1" lang="en-US" sz="2800" b="1" dirty="0" smtClean="0">
                <a:solidFill>
                  <a:srgbClr val="FFFF00"/>
                </a:solidFill>
              </a:rPr>
              <a:t>of GDP</a:t>
            </a:r>
            <a:endParaRPr kumimoji="1" lang="en-US" sz="2800" b="1" dirty="0">
              <a:solidFill>
                <a:srgbClr val="FFFF00"/>
              </a:solidFill>
            </a:endParaRPr>
          </a:p>
        </p:txBody>
      </p:sp>
      <p:sp>
        <p:nvSpPr>
          <p:cNvPr id="625669" name="Text Box 4"/>
          <p:cNvSpPr txBox="1">
            <a:spLocks noChangeArrowheads="1"/>
          </p:cNvSpPr>
          <p:nvPr/>
        </p:nvSpPr>
        <p:spPr bwMode="auto">
          <a:xfrm>
            <a:off x="762000" y="7010400"/>
            <a:ext cx="3649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1538"/>
            <a:r>
              <a:rPr lang="en-US" sz="1400" dirty="0">
                <a:solidFill>
                  <a:srgbClr val="969696"/>
                </a:solidFill>
              </a:rPr>
              <a:t>Source IMF, </a:t>
            </a:r>
            <a:r>
              <a:rPr lang="en-US" sz="1400" i="1" dirty="0">
                <a:solidFill>
                  <a:srgbClr val="969696"/>
                </a:solidFill>
              </a:rPr>
              <a:t>REO, SSA</a:t>
            </a:r>
            <a:r>
              <a:rPr lang="en-US" sz="1400" dirty="0">
                <a:solidFill>
                  <a:srgbClr val="969696"/>
                </a:solidFill>
              </a:rPr>
              <a:t>, April 2010, p.82.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0" y="2971800"/>
            <a:ext cx="342900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buFont typeface="Wingdings" pitchFamily="2" charset="2"/>
              <a:buChar char="q"/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TWO AFRICAS ?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9858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9858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29858" grpId="0" bld="category"/>
      <p:bldP spid="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99FF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99FF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18699</TotalTime>
  <Words>1081</Words>
  <Application>Microsoft Office PowerPoint</Application>
  <PresentationFormat>Custom</PresentationFormat>
  <Paragraphs>153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Chart</vt:lpstr>
      <vt:lpstr>Slide 1</vt:lpstr>
      <vt:lpstr>Content :</vt:lpstr>
      <vt:lpstr>1. Development needs  a margin of freedom</vt:lpstr>
      <vt:lpstr>Slide 4</vt:lpstr>
      <vt:lpstr>Slide 5</vt:lpstr>
      <vt:lpstr>2. GAINING CONTROL OVER RESOURCES AND BUDGET</vt:lpstr>
      <vt:lpstr>Slide 7</vt:lpstr>
      <vt:lpstr>Slide 8</vt:lpstr>
      <vt:lpstr>Slide 9</vt:lpstr>
      <vt:lpstr>Slide 10</vt:lpstr>
      <vt:lpstr>3. THE PROCESS OF CHANGE: STATE AS A REGULATOR   </vt:lpstr>
      <vt:lpstr>Slide 12</vt:lpstr>
      <vt:lpstr>Slide 13</vt:lpstr>
      <vt:lpstr>Slide 14</vt:lpstr>
      <vt:lpstr>4. AN ALTERNATIVE DEVELOPMENT  IS POSSIBLE   </vt:lpstr>
      <vt:lpstr>Non-neutral Economic Order and Power relations Ending present economic conventional assumptions </vt:lpstr>
      <vt:lpstr>CONTRACTUAL SOLIDARISM? State Interventionism, Commitment and Regulatory role </vt:lpstr>
      <vt:lpstr>Dag Hammarskjöld's Death :  Fixing UN Low Profile in Implementing Economics </vt:lpstr>
      <vt:lpstr>5. AFROCENTRICITY  AS AN ALTERNATIVE PARADIGM ?   </vt:lpstr>
      <vt:lpstr>GRANT OR RETURN ON INVESTMENT IN AFRICA ?</vt:lpstr>
      <vt:lpstr>Slide 21</vt:lpstr>
      <vt:lpstr>Slide 22</vt:lpstr>
    </vt:vector>
  </TitlesOfParts>
  <Manager>Amaïzo</Manager>
  <Company>Amaizo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Oslo</dc:title>
  <dc:subject>Dag UN secretary</dc:subject>
  <dc:creator>Dr. Yves Ekoué Amaïzo</dc:creator>
  <cp:keywords>25 nov 2010 Oslo</cp:keywords>
  <dc:description>YEA</dc:description>
  <cp:lastModifiedBy>Valued Acer Customer</cp:lastModifiedBy>
  <cp:revision>3224</cp:revision>
  <cp:lastPrinted>2010-10-29T16:53:59Z</cp:lastPrinted>
  <dcterms:created xsi:type="dcterms:W3CDTF">2000-11-21T19:47:44Z</dcterms:created>
  <dcterms:modified xsi:type="dcterms:W3CDTF">2010-11-24T23:10:03Z</dcterms:modified>
  <cp:category>PowerPoint 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maizo">
    <vt:lpwstr>The Economics of FFF States</vt:lpwstr>
  </property>
</Properties>
</file>